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526" r:id="rId2"/>
    <p:sldId id="762" r:id="rId3"/>
    <p:sldId id="763" r:id="rId4"/>
    <p:sldId id="764" r:id="rId5"/>
    <p:sldId id="765" r:id="rId6"/>
    <p:sldId id="766" r:id="rId7"/>
    <p:sldId id="697" r:id="rId8"/>
    <p:sldId id="772" r:id="rId9"/>
    <p:sldId id="767" r:id="rId10"/>
    <p:sldId id="793" r:id="rId11"/>
    <p:sldId id="698" r:id="rId12"/>
    <p:sldId id="774" r:id="rId13"/>
    <p:sldId id="775" r:id="rId14"/>
    <p:sldId id="776" r:id="rId15"/>
    <p:sldId id="777" r:id="rId16"/>
    <p:sldId id="778" r:id="rId17"/>
    <p:sldId id="794" r:id="rId18"/>
    <p:sldId id="779" r:id="rId19"/>
    <p:sldId id="699" r:id="rId20"/>
    <p:sldId id="700" r:id="rId21"/>
    <p:sldId id="701" r:id="rId22"/>
    <p:sldId id="702" r:id="rId23"/>
    <p:sldId id="704" r:id="rId24"/>
    <p:sldId id="705" r:id="rId25"/>
    <p:sldId id="706" r:id="rId26"/>
    <p:sldId id="783" r:id="rId27"/>
    <p:sldId id="795" r:id="rId28"/>
    <p:sldId id="792" r:id="rId29"/>
    <p:sldId id="790" r:id="rId30"/>
    <p:sldId id="787" r:id="rId31"/>
    <p:sldId id="786" r:id="rId32"/>
    <p:sldId id="789" r:id="rId33"/>
    <p:sldId id="796" r:id="rId34"/>
    <p:sldId id="722" r:id="rId35"/>
    <p:sldId id="791" r:id="rId36"/>
    <p:sldId id="717" r:id="rId37"/>
    <p:sldId id="718" r:id="rId38"/>
    <p:sldId id="719" r:id="rId39"/>
    <p:sldId id="720" r:id="rId40"/>
    <p:sldId id="721" r:id="rId41"/>
    <p:sldId id="735" r:id="rId42"/>
    <p:sldId id="736" r:id="rId43"/>
    <p:sldId id="788" r:id="rId44"/>
    <p:sldId id="769" r:id="rId45"/>
    <p:sldId id="768" r:id="rId46"/>
  </p:sldIdLst>
  <p:sldSz cx="9144000" cy="6858000" type="screen4x3"/>
  <p:notesSz cx="92710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14C"/>
    <a:srgbClr val="3A567D"/>
    <a:srgbClr val="000000"/>
    <a:srgbClr val="969696"/>
    <a:srgbClr val="FF6600"/>
    <a:srgbClr val="9900CC"/>
    <a:srgbClr val="FF0000"/>
    <a:srgbClr val="00CC00"/>
    <a:srgbClr val="CC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6" autoAdjust="0"/>
    <p:restoredTop sz="88534" autoAdjust="0"/>
  </p:normalViewPr>
  <p:slideViewPr>
    <p:cSldViewPr snapToGrid="0">
      <p:cViewPr>
        <p:scale>
          <a:sx n="50" d="100"/>
          <a:sy n="50" d="100"/>
        </p:scale>
        <p:origin x="-1326" y="-732"/>
      </p:cViewPr>
      <p:guideLst>
        <p:guide orient="horz" pos="4113"/>
        <p:guide pos="5759"/>
      </p:guideLst>
    </p:cSldViewPr>
  </p:slideViewPr>
  <p:outlineViewPr>
    <p:cViewPr>
      <p:scale>
        <a:sx n="33" d="100"/>
        <a:sy n="33" d="100"/>
      </p:scale>
      <p:origin x="0" y="29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03" tIns="44802" rIns="89603" bIns="44802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 b="0"/>
            </a:lvl1pPr>
          </a:lstStyle>
          <a:p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49863" y="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03" tIns="44802" rIns="89603" bIns="44802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 b="0"/>
            </a:lvl1pPr>
          </a:lstStyle>
          <a:p>
            <a:endParaRPr lang="en-US"/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46863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03" tIns="44802" rIns="89603" bIns="44802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 b="0"/>
            </a:lvl1pPr>
          </a:lstStyle>
          <a:p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49863" y="6646863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03" tIns="44802" rIns="89603" bIns="44802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 b="0"/>
            </a:lvl1pPr>
          </a:lstStyle>
          <a:p>
            <a:fld id="{4C633F79-14F9-414C-9DD0-A8D96C63CF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26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1450" y="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6075" y="525463"/>
            <a:ext cx="3498850" cy="2624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2638"/>
            <a:ext cx="6797675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4845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1450" y="664845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/>
            </a:lvl1pPr>
          </a:lstStyle>
          <a:p>
            <a:fld id="{A9E09251-9D67-4A2F-8DFE-1A39FEB6F7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89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231775" indent="-230188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461963" indent="-228600" algn="l" rtl="0" fontAlgn="base">
      <a:spcBef>
        <a:spcPct val="30000"/>
      </a:spcBef>
      <a:spcAft>
        <a:spcPct val="0"/>
      </a:spcAft>
      <a:buFont typeface="Verdana" pitchFamily="34" charset="0"/>
      <a:buChar char="–"/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633413" indent="-169863" algn="l" rtl="0" fontAlgn="base">
      <a:spcBef>
        <a:spcPct val="30000"/>
      </a:spcBef>
      <a:spcAft>
        <a:spcPct val="0"/>
      </a:spcAft>
      <a:buFont typeface="Verdana" pitchFamily="34" charset="0"/>
      <a:buChar char="•"/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803275" indent="-168275" algn="l" rtl="0" fontAlgn="base">
      <a:spcBef>
        <a:spcPct val="30000"/>
      </a:spcBef>
      <a:spcAft>
        <a:spcPct val="0"/>
      </a:spcAft>
      <a:buFont typeface="Verdana" pitchFamily="34" charset="0"/>
      <a:buChar char="–"/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5EAFF-E643-4137-9E67-1DA5F885C15C}" type="slidenum">
              <a:rPr lang="en-US"/>
              <a:pPr/>
              <a:t>5</a:t>
            </a:fld>
            <a:endParaRPr lang="en-US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32KB L1 Instruction caches not shown</a:t>
            </a:r>
          </a:p>
          <a:p>
            <a:r>
              <a:rPr lang="en-US"/>
              <a:t>Nehalem-EX, up to 2.66 GHz, 45nm</a:t>
            </a:r>
          </a:p>
          <a:p>
            <a:r>
              <a:rPr lang="en-US"/>
              <a:t>4 sockets with one-hop interconnect.  32 cores / 64 hardware threads</a:t>
            </a:r>
          </a:p>
          <a:p>
            <a:r>
              <a:rPr lang="en-US"/>
              <a:t>Up to 256 sockets / server (but then not all one-hop)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1161B-5E91-42C2-913C-6ECD02B38875}" type="slidenum">
              <a:rPr lang="en-US"/>
              <a:pPr/>
              <a:t>26</a:t>
            </a:fld>
            <a:endParaRPr lang="en-US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U. A. Acar, G. E. Blelloch and R. D. Blumofe, Theory of Computing Systems, 2002.</a:t>
            </a:r>
          </a:p>
          <a:p>
            <a:r>
              <a:rPr lang="en-US"/>
              <a:t>G. E. Blelloch, P. B. Gibbons and H. V. Simhadri, ACM Symposium on Parallelism in Algorithms and Architectures, 2010.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Spend more time on second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81E629-1CC0-4A67-B37E-430D8047349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60294-2CAF-4A5D-B137-8A614238E42A}" type="slidenum">
              <a:rPr lang="en-US"/>
              <a:pPr/>
              <a:t>38</a:t>
            </a:fld>
            <a:endParaRPr lang="en-US"/>
          </a:p>
        </p:txBody>
      </p:sp>
      <p:sp>
        <p:nvSpPr>
          <p:cNvPr id="73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1139" name="Notes Placeholder 2"/>
          <p:cNvSpPr>
            <a:spLocks noGrp="1"/>
          </p:cNvSpPr>
          <p:nvPr>
            <p:ph type="body" idx="1"/>
          </p:nvPr>
        </p:nvSpPr>
        <p:spPr>
          <a:xfrm>
            <a:off x="927100" y="3324225"/>
            <a:ext cx="7416800" cy="3148013"/>
          </a:xfrm>
        </p:spPr>
        <p:txBody>
          <a:bodyPr lIns="91440" tIns="45720" rIns="91440" bIns="45720"/>
          <a:lstStyle/>
          <a:p>
            <a:pPr defTabSz="457200"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 txBox="1">
            <a:spLocks noGrp="1"/>
          </p:cNvSpPr>
          <p:nvPr/>
        </p:nvSpPr>
        <p:spPr bwMode="auto">
          <a:xfrm>
            <a:off x="5251450" y="6646863"/>
            <a:ext cx="4017963" cy="349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defTabSz="457200" eaLnBrk="1" hangingPunct="1">
              <a:defRPr/>
            </a:pPr>
            <a:fld id="{1A28AC28-20B5-454E-AC5F-57CD037B2502}" type="slidenum">
              <a:rPr lang="en-US" sz="1200" b="0">
                <a:latin typeface="+mn-lt"/>
                <a:cs typeface="Arial" charset="0"/>
              </a:rPr>
              <a:pPr algn="r" defTabSz="457200" eaLnBrk="1" hangingPunct="1">
                <a:defRPr/>
              </a:pPr>
              <a:t>38</a:t>
            </a:fld>
            <a:endParaRPr lang="en-US" sz="1200" b="0">
              <a:latin typeface="+mn-lt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65724-D4C8-4FBA-9FF5-FCDEEE73F3D0}" type="slidenum">
              <a:rPr lang="en-US"/>
              <a:pPr/>
              <a:t>39</a:t>
            </a:fld>
            <a:endParaRPr lang="en-US"/>
          </a:p>
        </p:txBody>
      </p:sp>
      <p:sp>
        <p:nvSpPr>
          <p:cNvPr id="73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3187" name="Notes Placeholder 2"/>
          <p:cNvSpPr>
            <a:spLocks noGrp="1"/>
          </p:cNvSpPr>
          <p:nvPr>
            <p:ph type="body" idx="1"/>
          </p:nvPr>
        </p:nvSpPr>
        <p:spPr>
          <a:xfrm>
            <a:off x="927100" y="3324225"/>
            <a:ext cx="7416800" cy="3148013"/>
          </a:xfrm>
        </p:spPr>
        <p:txBody>
          <a:bodyPr lIns="91440" tIns="45720" rIns="91440" bIns="45720"/>
          <a:lstStyle/>
          <a:p>
            <a:pPr defTabSz="457200"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 txBox="1">
            <a:spLocks noGrp="1"/>
          </p:cNvSpPr>
          <p:nvPr/>
        </p:nvSpPr>
        <p:spPr bwMode="auto">
          <a:xfrm>
            <a:off x="5251450" y="6646863"/>
            <a:ext cx="4017963" cy="349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defTabSz="457200" eaLnBrk="1" hangingPunct="1">
              <a:defRPr/>
            </a:pPr>
            <a:fld id="{CA5959E5-AE3A-490A-B3FB-9ECA5B3375EE}" type="slidenum">
              <a:rPr lang="en-US" sz="1200" b="0">
                <a:latin typeface="+mn-lt"/>
                <a:cs typeface="Arial" charset="0"/>
              </a:rPr>
              <a:pPr algn="r" defTabSz="457200" eaLnBrk="1" hangingPunct="1">
                <a:defRPr/>
              </a:pPr>
              <a:t>39</a:t>
            </a:fld>
            <a:endParaRPr lang="en-US" sz="1200" b="0">
              <a:latin typeface="+mn-lt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28366-9900-4146-8113-ADFB22002102}" type="slidenum">
              <a:rPr lang="en-US"/>
              <a:pPr/>
              <a:t>40</a:t>
            </a:fld>
            <a:endParaRPr lang="en-US"/>
          </a:p>
        </p:txBody>
      </p:sp>
      <p:sp>
        <p:nvSpPr>
          <p:cNvPr id="73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5235" name="Notes Placeholder 2"/>
          <p:cNvSpPr>
            <a:spLocks noGrp="1"/>
          </p:cNvSpPr>
          <p:nvPr>
            <p:ph type="body" idx="1"/>
          </p:nvPr>
        </p:nvSpPr>
        <p:spPr>
          <a:xfrm>
            <a:off x="927100" y="3324225"/>
            <a:ext cx="7416800" cy="3148013"/>
          </a:xfrm>
        </p:spPr>
        <p:txBody>
          <a:bodyPr lIns="91440" tIns="45720" rIns="91440" bIns="45720"/>
          <a:lstStyle/>
          <a:p>
            <a:pPr defTabSz="457200"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5251450" y="6646863"/>
            <a:ext cx="4017963" cy="349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defTabSz="457200" eaLnBrk="1" hangingPunct="1">
              <a:defRPr/>
            </a:pPr>
            <a:fld id="{4654FB4B-4B0B-445E-8F65-BC7F65C29ED6}" type="slidenum">
              <a:rPr lang="en-US" sz="1200" b="0">
                <a:latin typeface="+mn-lt"/>
                <a:cs typeface="Arial" charset="0"/>
              </a:rPr>
              <a:pPr algn="r" defTabSz="457200" eaLnBrk="1" hangingPunct="1">
                <a:defRPr/>
              </a:pPr>
              <a:t>40</a:t>
            </a:fld>
            <a:endParaRPr lang="en-US" sz="1200" b="0">
              <a:latin typeface="+mn-lt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5EAFF-E643-4137-9E67-1DA5F885C15C}" type="slidenum">
              <a:rPr lang="en-US"/>
              <a:pPr/>
              <a:t>6</a:t>
            </a:fld>
            <a:endParaRPr lang="en-US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32KB L1 Instruction caches not shown</a:t>
            </a:r>
          </a:p>
          <a:p>
            <a:r>
              <a:rPr lang="en-US"/>
              <a:t>Nehalem-EX, up to 2.66 GHz, 45nm</a:t>
            </a:r>
          </a:p>
          <a:p>
            <a:r>
              <a:rPr lang="en-US"/>
              <a:t>4 sockets with one-hop interconnect.  32 cores / 64 hardware threads</a:t>
            </a:r>
          </a:p>
          <a:p>
            <a:r>
              <a:rPr lang="en-US"/>
              <a:t>Up to 256 sockets / server (but then not all one-hop)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F454E5-56AB-4FDA-89CF-98A3FFCC0F64}" type="slidenum">
              <a:rPr lang="en-US"/>
              <a:pPr/>
              <a:t>7</a:t>
            </a:fld>
            <a:endParaRPr lang="en-US"/>
          </a:p>
        </p:txBody>
      </p:sp>
      <p:sp>
        <p:nvSpPr>
          <p:cNvPr id="69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general abstraction captures the class of platforms we target.  Although the picture shows a symmetric tree, the tree-of-caches abstraction includes asymmetric trees.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41F9A-0CDE-4BC5-93EE-DB2D52158B8E}" type="slidenum">
              <a:rPr lang="en-US"/>
              <a:pPr/>
              <a:t>11</a:t>
            </a:fld>
            <a:endParaRPr lang="en-US"/>
          </a:p>
        </p:txBody>
      </p:sp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Leslie G. Valiant, European Symposium on Algorithms, 2008.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41F9A-0CDE-4BC5-93EE-DB2D52158B8E}" type="slidenum">
              <a:rPr lang="en-US"/>
              <a:pPr/>
              <a:t>18</a:t>
            </a:fld>
            <a:endParaRPr lang="en-US"/>
          </a:p>
        </p:txBody>
      </p:sp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Leslie G. Valiant, European Symposium on Algorithms, 2008.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99A05-8168-4645-BD02-E2AAA4D45766}" type="slidenum">
              <a:rPr lang="en-US"/>
              <a:pPr/>
              <a:t>20</a:t>
            </a:fld>
            <a:endParaRPr lang="en-US"/>
          </a:p>
        </p:txBody>
      </p:sp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Jeffrey S. Vitter, ACM Computing Surveys, 2001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CA87FB-1F08-4697-90BC-C90FBBFAA109}" type="slidenum">
              <a:rPr lang="en-US"/>
              <a:pPr/>
              <a:t>21</a:t>
            </a:fld>
            <a:endParaRPr lang="en-US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Matteo Frigo, Charles E. Leiserson, Harald Prokop, Sridhar Ramachandran, IEEE FOCS’99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769AD-C335-4B3A-B457-CE3BEEEA26BB}" type="slidenum">
              <a:rPr lang="en-US"/>
              <a:pPr/>
              <a:t>22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 ≥ 3B</a:t>
            </a:r>
          </a:p>
          <a:p>
            <a:r>
              <a:rPr lang="en-US"/>
              <a:t>Z-ordering layout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Slides</a:t>
            </a:r>
            <a:r>
              <a:rPr lang="en-US" baseline="0" dirty="0" smtClean="0"/>
              <a:t> thanks to </a:t>
            </a:r>
            <a:r>
              <a:rPr lang="en-US" baseline="0" dirty="0" err="1" smtClean="0"/>
              <a:t>Shimin</a:t>
            </a:r>
            <a:r>
              <a:rPr lang="en-US" baseline="0" dirty="0" smtClean="0"/>
              <a:t> Chen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09251-9D67-4A2F-8DFE-1A39FEB6F75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3" name="Picture 17" descr="intel_rgb_1700"/>
          <p:cNvPicPr>
            <a:picLocks noChangeAspect="1" noChangeArrowheads="1"/>
          </p:cNvPicPr>
          <p:nvPr/>
        </p:nvPicPr>
        <p:blipFill>
          <a:blip r:embed="rId2" cstate="print"/>
          <a:srcRect l="13802" t="18047" r="13551" b="18378"/>
          <a:stretch>
            <a:fillRect/>
          </a:stretch>
        </p:blipFill>
        <p:spPr bwMode="auto">
          <a:xfrm>
            <a:off x="7396163" y="538163"/>
            <a:ext cx="1298575" cy="860425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447800" y="1614488"/>
            <a:ext cx="7239000" cy="1311275"/>
          </a:xfrm>
        </p:spPr>
        <p:txBody>
          <a:bodyPr anchor="b">
            <a:spAutoFit/>
          </a:bodyPr>
          <a:lstStyle>
            <a:lvl1pPr algn="r">
              <a:defRPr sz="43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87325"/>
            <a:ext cx="2286000" cy="6281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87325"/>
            <a:ext cx="6705600" cy="6281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071563"/>
            <a:ext cx="4318000" cy="539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00" y="1071563"/>
            <a:ext cx="4318000" cy="539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white">
          <a:xfrm>
            <a:off x="3175" y="6488113"/>
            <a:ext cx="9140825" cy="369887"/>
          </a:xfrm>
          <a:prstGeom prst="rect">
            <a:avLst/>
          </a:prstGeom>
          <a:solidFill>
            <a:srgbClr val="0860A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fld id="{F3D5CACF-0411-4E5C-B20A-1D96ABED938A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US" sz="1200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87325"/>
            <a:ext cx="91440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071563"/>
            <a:ext cx="878840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727200" y="5761038"/>
            <a:ext cx="3908425" cy="920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endParaRPr lang="en-US" sz="600" b="0"/>
          </a:p>
        </p:txBody>
      </p:sp>
      <p:pic>
        <p:nvPicPr>
          <p:cNvPr id="1043" name="Picture 19" descr="intel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black">
          <a:xfrm>
            <a:off x="8478838" y="6513513"/>
            <a:ext cx="506412" cy="363537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100013" y="6568440"/>
            <a:ext cx="2170747" cy="221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l"/>
            <a:r>
              <a:rPr lang="en-US" sz="1200" b="0" dirty="0" smtClean="0">
                <a:solidFill>
                  <a:schemeClr val="bg1"/>
                </a:solidFill>
              </a:rPr>
              <a:t> © Phillip B. Gibbons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9pPr>
    </p:titleStyle>
    <p:bodyStyle>
      <a:lvl1pPr algn="l" rtl="0" fontAlgn="base">
        <a:spcBef>
          <a:spcPct val="6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fontAlgn="base">
        <a:spcBef>
          <a:spcPct val="40000"/>
        </a:spcBef>
        <a:spcAft>
          <a:spcPct val="0"/>
        </a:spcAft>
        <a:buSzPct val="125000"/>
        <a:buFont typeface="Times" pitchFamily="18" charset="0"/>
        <a:buChar char="•"/>
        <a:defRPr sz="2400" b="1">
          <a:solidFill>
            <a:schemeClr val="tx1"/>
          </a:solidFill>
          <a:latin typeface="+mn-lt"/>
        </a:defRPr>
      </a:lvl2pPr>
      <a:lvl3pPr marL="571500" indent="-3238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folHlink"/>
          </a:solidFill>
          <a:latin typeface="+mn-lt"/>
        </a:defRPr>
      </a:lvl3pPr>
      <a:lvl4pPr marL="725488" indent="-1524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4pPr>
      <a:lvl5pPr marL="11366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5pPr>
      <a:lvl6pPr marL="15938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6pPr>
      <a:lvl7pPr marL="20510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7pPr>
      <a:lvl8pPr marL="25082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8pPr>
      <a:lvl9pPr marL="29654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12263"/>
            <a:ext cx="8878888" cy="2400657"/>
          </a:xfrm>
        </p:spPr>
        <p:txBody>
          <a:bodyPr/>
          <a:lstStyle/>
          <a:p>
            <a:r>
              <a:rPr lang="en-US" sz="3600" dirty="0" smtClean="0"/>
              <a:t>Multi-core Computing</a:t>
            </a:r>
            <a:br>
              <a:rPr lang="en-US" sz="3600" dirty="0" smtClean="0"/>
            </a:br>
            <a:r>
              <a:rPr lang="en-US" sz="3600" dirty="0" smtClean="0"/>
              <a:t>Lecture 2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3200" b="0" dirty="0" smtClean="0"/>
              <a:t>MADALGO Summer School 2012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>Algorithms for Modern Parallel and Distributed Models </a:t>
            </a:r>
            <a:endParaRPr lang="en-US" sz="3600" b="0" dirty="0"/>
          </a:p>
        </p:txBody>
      </p:sp>
      <p:sp>
        <p:nvSpPr>
          <p:cNvPr id="610310" name="Text Box 6"/>
          <p:cNvSpPr txBox="1">
            <a:spLocks noChangeArrowheads="1"/>
          </p:cNvSpPr>
          <p:nvPr/>
        </p:nvSpPr>
        <p:spPr bwMode="auto">
          <a:xfrm>
            <a:off x="4395788" y="4878388"/>
            <a:ext cx="4422775" cy="16764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800" dirty="0"/>
              <a:t>Phillip B. Gibbons</a:t>
            </a:r>
          </a:p>
          <a:p>
            <a:pPr algn="r"/>
            <a:r>
              <a:rPr lang="en-US" sz="2800" dirty="0"/>
              <a:t>Intel Labs Pittsburgh</a:t>
            </a:r>
          </a:p>
          <a:p>
            <a:pPr algn="r"/>
            <a:endParaRPr lang="en-US" dirty="0"/>
          </a:p>
          <a:p>
            <a:pPr algn="r"/>
            <a:r>
              <a:rPr lang="en-US" b="0" dirty="0" smtClean="0"/>
              <a:t>August 21, 2012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2057400"/>
            <a:ext cx="9144000" cy="109728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2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" y="1071563"/>
            <a:ext cx="8884920" cy="5397500"/>
          </a:xfrm>
        </p:spPr>
        <p:txBody>
          <a:bodyPr/>
          <a:lstStyle/>
          <a:p>
            <a:r>
              <a:rPr lang="en-US" dirty="0" smtClean="0"/>
              <a:t> Modeling the Multicore Hierarchy</a:t>
            </a:r>
          </a:p>
          <a:p>
            <a:pPr lvl="2"/>
            <a:r>
              <a:rPr lang="en-US" dirty="0" smtClean="0"/>
              <a:t>PMH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Algorithm Designer’s model exposing Hierarchy</a:t>
            </a:r>
          </a:p>
          <a:p>
            <a:pPr lvl="2"/>
            <a:r>
              <a:rPr lang="en-US" dirty="0" smtClean="0"/>
              <a:t>Multi-BSP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Quest for a Simplified Hierarchy Abstraction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Algorithm Designer’s model abstracting Hierarchy</a:t>
            </a:r>
          </a:p>
          <a:p>
            <a:pPr lvl="2"/>
            <a:r>
              <a:rPr lang="en-US" dirty="0" smtClean="0"/>
              <a:t>Parallel Cache-Oblivious (PCO) model</a:t>
            </a:r>
          </a:p>
          <a:p>
            <a:pPr lvl="2"/>
            <a:endParaRPr lang="en-US" sz="1000" dirty="0" smtClean="0"/>
          </a:p>
          <a:p>
            <a:r>
              <a:rPr lang="en-US" dirty="0" smtClean="0"/>
              <a:t> Space-Bounded Schedulers</a:t>
            </a:r>
          </a:p>
          <a:p>
            <a:pPr lvl="2"/>
            <a:r>
              <a:rPr lang="en-US" dirty="0" smtClean="0"/>
              <a:t>Revisit PCO model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Design Algorithms (?)</a:t>
            </a:r>
            <a:endParaRPr lang="en-US" dirty="0"/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482131"/>
            <a:ext cx="8788400" cy="3699469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Design to Tree-of-Caches abstraction:</a:t>
            </a:r>
          </a:p>
          <a:p>
            <a:r>
              <a:rPr lang="en-US" sz="2800" dirty="0"/>
              <a:t> Multi-BSP Model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sz="2000" b="0" dirty="0" smtClean="0"/>
              <a:t>[Valiant ’08</a:t>
            </a:r>
            <a:r>
              <a:rPr lang="en-US" sz="2000" b="0" dirty="0"/>
              <a:t>]</a:t>
            </a:r>
            <a:endParaRPr lang="en-US" b="0" dirty="0"/>
          </a:p>
          <a:p>
            <a:pPr lvl="2"/>
            <a:r>
              <a:rPr lang="en-US" dirty="0">
                <a:solidFill>
                  <a:schemeClr val="tx1"/>
                </a:solidFill>
              </a:rPr>
              <a:t>4 parameters/level: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cache size, </a:t>
            </a:r>
            <a:r>
              <a:rPr lang="en-US" dirty="0" err="1">
                <a:solidFill>
                  <a:srgbClr val="C00000"/>
                </a:solidFill>
              </a:rPr>
              <a:t>fanout</a:t>
            </a:r>
            <a:r>
              <a:rPr lang="en-US" dirty="0">
                <a:solidFill>
                  <a:srgbClr val="C00000"/>
                </a:solidFill>
              </a:rPr>
              <a:t>,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latency/sync cost, 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transfer bandwidth</a:t>
            </a:r>
            <a:endParaRPr lang="en-US" sz="1800" i="1" dirty="0">
              <a:solidFill>
                <a:srgbClr val="C00000"/>
              </a:solidFill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Bulk-Synchronous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129"/>
          <p:cNvGrpSpPr>
            <a:grpSpLocks/>
          </p:cNvGrpSpPr>
          <p:nvPr/>
        </p:nvGrpSpPr>
        <p:grpSpPr bwMode="auto">
          <a:xfrm>
            <a:off x="4798695" y="2833053"/>
            <a:ext cx="3806825" cy="1849437"/>
            <a:chOff x="2993" y="935"/>
            <a:chExt cx="2398" cy="1165"/>
          </a:xfrm>
        </p:grpSpPr>
        <p:sp>
          <p:nvSpPr>
            <p:cNvPr id="659463" name="Text Box 7"/>
            <p:cNvSpPr txBox="1">
              <a:spLocks noChangeArrowheads="1"/>
            </p:cNvSpPr>
            <p:nvPr/>
          </p:nvSpPr>
          <p:spPr bwMode="auto">
            <a:xfrm>
              <a:off x="3050" y="1967"/>
              <a:ext cx="2282" cy="133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9525" name="Text Box 69"/>
            <p:cNvSpPr txBox="1">
              <a:spLocks noChangeArrowheads="1"/>
            </p:cNvSpPr>
            <p:nvPr/>
          </p:nvSpPr>
          <p:spPr bwMode="auto">
            <a:xfrm>
              <a:off x="3030" y="1719"/>
              <a:ext cx="1057" cy="133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9526" name="Text Box 70"/>
            <p:cNvSpPr txBox="1">
              <a:spLocks noChangeArrowheads="1"/>
            </p:cNvSpPr>
            <p:nvPr/>
          </p:nvSpPr>
          <p:spPr bwMode="auto">
            <a:xfrm>
              <a:off x="4057" y="1628"/>
              <a:ext cx="267" cy="231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659527" name="Text Box 71"/>
            <p:cNvSpPr txBox="1">
              <a:spLocks noChangeArrowheads="1"/>
            </p:cNvSpPr>
            <p:nvPr/>
          </p:nvSpPr>
          <p:spPr bwMode="auto">
            <a:xfrm>
              <a:off x="4292" y="1715"/>
              <a:ext cx="1055" cy="132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3" name="Group 72"/>
            <p:cNvGrpSpPr>
              <a:grpSpLocks/>
            </p:cNvGrpSpPr>
            <p:nvPr/>
          </p:nvGrpSpPr>
          <p:grpSpPr bwMode="auto">
            <a:xfrm>
              <a:off x="2993" y="939"/>
              <a:ext cx="1138" cy="773"/>
              <a:chOff x="1014" y="1487"/>
              <a:chExt cx="1202" cy="817"/>
            </a:xfrm>
          </p:grpSpPr>
          <p:sp>
            <p:nvSpPr>
              <p:cNvPr id="659529" name="Text Box 73"/>
              <p:cNvSpPr txBox="1">
                <a:spLocks noChangeArrowheads="1"/>
              </p:cNvSpPr>
              <p:nvPr/>
            </p:nvSpPr>
            <p:spPr bwMode="auto">
              <a:xfrm>
                <a:off x="1044" y="2057"/>
                <a:ext cx="463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30" name="Text Box 74"/>
              <p:cNvSpPr txBox="1">
                <a:spLocks noChangeArrowheads="1"/>
              </p:cNvSpPr>
              <p:nvPr/>
            </p:nvSpPr>
            <p:spPr bwMode="auto">
              <a:xfrm>
                <a:off x="1465" y="1963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31" name="Text Box 75"/>
              <p:cNvSpPr txBox="1">
                <a:spLocks noChangeArrowheads="1"/>
              </p:cNvSpPr>
              <p:nvPr/>
            </p:nvSpPr>
            <p:spPr bwMode="auto">
              <a:xfrm>
                <a:off x="1723" y="2054"/>
                <a:ext cx="467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32" name="Oval 76"/>
              <p:cNvSpPr>
                <a:spLocks noChangeArrowheads="1"/>
              </p:cNvSpPr>
              <p:nvPr/>
            </p:nvSpPr>
            <p:spPr bwMode="auto">
              <a:xfrm>
                <a:off x="1014" y="1558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33" name="Text Box 77"/>
              <p:cNvSpPr txBox="1">
                <a:spLocks noChangeArrowheads="1"/>
              </p:cNvSpPr>
              <p:nvPr/>
            </p:nvSpPr>
            <p:spPr bwMode="auto">
              <a:xfrm>
                <a:off x="1040" y="1811"/>
                <a:ext cx="141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34" name="Line 78"/>
              <p:cNvSpPr>
                <a:spLocks noChangeShapeType="1"/>
              </p:cNvSpPr>
              <p:nvPr/>
            </p:nvSpPr>
            <p:spPr bwMode="auto">
              <a:xfrm>
                <a:off x="1103" y="1940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35" name="Text Box 79"/>
              <p:cNvSpPr txBox="1">
                <a:spLocks noChangeArrowheads="1"/>
              </p:cNvSpPr>
              <p:nvPr/>
            </p:nvSpPr>
            <p:spPr bwMode="auto">
              <a:xfrm>
                <a:off x="1138" y="1732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36" name="Oval 80"/>
              <p:cNvSpPr>
                <a:spLocks noChangeArrowheads="1"/>
              </p:cNvSpPr>
              <p:nvPr/>
            </p:nvSpPr>
            <p:spPr bwMode="auto">
              <a:xfrm>
                <a:off x="1368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37" name="Text Box 81"/>
              <p:cNvSpPr txBox="1">
                <a:spLocks noChangeArrowheads="1"/>
              </p:cNvSpPr>
              <p:nvPr/>
            </p:nvSpPr>
            <p:spPr bwMode="auto">
              <a:xfrm>
                <a:off x="1392" y="1809"/>
                <a:ext cx="142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38" name="Line 82"/>
              <p:cNvSpPr>
                <a:spLocks noChangeShapeType="1"/>
              </p:cNvSpPr>
              <p:nvPr/>
            </p:nvSpPr>
            <p:spPr bwMode="auto">
              <a:xfrm>
                <a:off x="1465" y="193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39" name="Line 83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0" name="Line 84"/>
              <p:cNvSpPr>
                <a:spLocks noChangeShapeType="1"/>
              </p:cNvSpPr>
              <p:nvPr/>
            </p:nvSpPr>
            <p:spPr bwMode="auto">
              <a:xfrm>
                <a:off x="1462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1" name="Line 85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2" name="Oval 86"/>
              <p:cNvSpPr>
                <a:spLocks noChangeArrowheads="1"/>
              </p:cNvSpPr>
              <p:nvPr/>
            </p:nvSpPr>
            <p:spPr bwMode="auto">
              <a:xfrm>
                <a:off x="1687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43" name="Text Box 87"/>
              <p:cNvSpPr txBox="1">
                <a:spLocks noChangeArrowheads="1"/>
              </p:cNvSpPr>
              <p:nvPr/>
            </p:nvSpPr>
            <p:spPr bwMode="auto">
              <a:xfrm>
                <a:off x="1709" y="1809"/>
                <a:ext cx="144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44" name="Line 88"/>
              <p:cNvSpPr>
                <a:spLocks noChangeShapeType="1"/>
              </p:cNvSpPr>
              <p:nvPr/>
            </p:nvSpPr>
            <p:spPr bwMode="auto">
              <a:xfrm>
                <a:off x="1776" y="194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5" name="Text Box 89"/>
              <p:cNvSpPr txBox="1">
                <a:spLocks noChangeArrowheads="1"/>
              </p:cNvSpPr>
              <p:nvPr/>
            </p:nvSpPr>
            <p:spPr bwMode="auto">
              <a:xfrm>
                <a:off x="1809" y="1736"/>
                <a:ext cx="282" cy="245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46" name="Oval 90"/>
              <p:cNvSpPr>
                <a:spLocks noChangeArrowheads="1"/>
              </p:cNvSpPr>
              <p:nvPr/>
            </p:nvSpPr>
            <p:spPr bwMode="auto">
              <a:xfrm>
                <a:off x="2041" y="1552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47" name="Text Box 91"/>
              <p:cNvSpPr txBox="1">
                <a:spLocks noChangeArrowheads="1"/>
              </p:cNvSpPr>
              <p:nvPr/>
            </p:nvSpPr>
            <p:spPr bwMode="auto">
              <a:xfrm>
                <a:off x="2062" y="1816"/>
                <a:ext cx="142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48" name="Line 92"/>
              <p:cNvSpPr>
                <a:spLocks noChangeShapeType="1"/>
              </p:cNvSpPr>
              <p:nvPr/>
            </p:nvSpPr>
            <p:spPr bwMode="auto">
              <a:xfrm>
                <a:off x="2138" y="1942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9" name="Line 93"/>
              <p:cNvSpPr>
                <a:spLocks noChangeShapeType="1"/>
              </p:cNvSpPr>
              <p:nvPr/>
            </p:nvSpPr>
            <p:spPr bwMode="auto">
              <a:xfrm>
                <a:off x="1773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50" name="Line 94"/>
              <p:cNvSpPr>
                <a:spLocks noChangeShapeType="1"/>
              </p:cNvSpPr>
              <p:nvPr/>
            </p:nvSpPr>
            <p:spPr bwMode="auto">
              <a:xfrm>
                <a:off x="2135" y="1729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51" name="Line 95"/>
              <p:cNvSpPr>
                <a:spLocks noChangeShapeType="1"/>
              </p:cNvSpPr>
              <p:nvPr/>
            </p:nvSpPr>
            <p:spPr bwMode="auto">
              <a:xfrm>
                <a:off x="1265" y="2193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52" name="Line 96"/>
              <p:cNvSpPr>
                <a:spLocks noChangeShapeType="1"/>
              </p:cNvSpPr>
              <p:nvPr/>
            </p:nvSpPr>
            <p:spPr bwMode="auto">
              <a:xfrm>
                <a:off x="1965" y="2189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53" name="Text Box 97"/>
              <p:cNvSpPr txBox="1">
                <a:spLocks noChangeArrowheads="1"/>
              </p:cNvSpPr>
              <p:nvPr/>
            </p:nvSpPr>
            <p:spPr bwMode="auto">
              <a:xfrm>
                <a:off x="1137" y="1491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54" name="Text Box 98"/>
              <p:cNvSpPr txBox="1">
                <a:spLocks noChangeArrowheads="1"/>
              </p:cNvSpPr>
              <p:nvPr/>
            </p:nvSpPr>
            <p:spPr bwMode="auto">
              <a:xfrm>
                <a:off x="1798" y="1487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</p:grpSp>
        <p:grpSp>
          <p:nvGrpSpPr>
            <p:cNvPr id="4" name="Group 99"/>
            <p:cNvGrpSpPr>
              <a:grpSpLocks/>
            </p:cNvGrpSpPr>
            <p:nvPr/>
          </p:nvGrpSpPr>
          <p:grpSpPr bwMode="auto">
            <a:xfrm>
              <a:off x="4253" y="935"/>
              <a:ext cx="1138" cy="773"/>
              <a:chOff x="1014" y="1487"/>
              <a:chExt cx="1202" cy="817"/>
            </a:xfrm>
          </p:grpSpPr>
          <p:sp>
            <p:nvSpPr>
              <p:cNvPr id="659556" name="Text Box 100"/>
              <p:cNvSpPr txBox="1">
                <a:spLocks noChangeArrowheads="1"/>
              </p:cNvSpPr>
              <p:nvPr/>
            </p:nvSpPr>
            <p:spPr bwMode="auto">
              <a:xfrm>
                <a:off x="1044" y="2057"/>
                <a:ext cx="463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57" name="Text Box 101"/>
              <p:cNvSpPr txBox="1">
                <a:spLocks noChangeArrowheads="1"/>
              </p:cNvSpPr>
              <p:nvPr/>
            </p:nvSpPr>
            <p:spPr bwMode="auto">
              <a:xfrm>
                <a:off x="1465" y="1963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58" name="Text Box 102"/>
              <p:cNvSpPr txBox="1">
                <a:spLocks noChangeArrowheads="1"/>
              </p:cNvSpPr>
              <p:nvPr/>
            </p:nvSpPr>
            <p:spPr bwMode="auto">
              <a:xfrm>
                <a:off x="1723" y="2054"/>
                <a:ext cx="467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59" name="Oval 103"/>
              <p:cNvSpPr>
                <a:spLocks noChangeArrowheads="1"/>
              </p:cNvSpPr>
              <p:nvPr/>
            </p:nvSpPr>
            <p:spPr bwMode="auto">
              <a:xfrm>
                <a:off x="1014" y="1558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60" name="Text Box 104"/>
              <p:cNvSpPr txBox="1">
                <a:spLocks noChangeArrowheads="1"/>
              </p:cNvSpPr>
              <p:nvPr/>
            </p:nvSpPr>
            <p:spPr bwMode="auto">
              <a:xfrm>
                <a:off x="1040" y="1811"/>
                <a:ext cx="141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61" name="Line 105"/>
              <p:cNvSpPr>
                <a:spLocks noChangeShapeType="1"/>
              </p:cNvSpPr>
              <p:nvPr/>
            </p:nvSpPr>
            <p:spPr bwMode="auto">
              <a:xfrm>
                <a:off x="1103" y="1940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2" name="Text Box 106"/>
              <p:cNvSpPr txBox="1">
                <a:spLocks noChangeArrowheads="1"/>
              </p:cNvSpPr>
              <p:nvPr/>
            </p:nvSpPr>
            <p:spPr bwMode="auto">
              <a:xfrm>
                <a:off x="1138" y="1732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63" name="Oval 107"/>
              <p:cNvSpPr>
                <a:spLocks noChangeArrowheads="1"/>
              </p:cNvSpPr>
              <p:nvPr/>
            </p:nvSpPr>
            <p:spPr bwMode="auto">
              <a:xfrm>
                <a:off x="1368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64" name="Text Box 108"/>
              <p:cNvSpPr txBox="1">
                <a:spLocks noChangeArrowheads="1"/>
              </p:cNvSpPr>
              <p:nvPr/>
            </p:nvSpPr>
            <p:spPr bwMode="auto">
              <a:xfrm>
                <a:off x="1392" y="1809"/>
                <a:ext cx="142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65" name="Line 109"/>
              <p:cNvSpPr>
                <a:spLocks noChangeShapeType="1"/>
              </p:cNvSpPr>
              <p:nvPr/>
            </p:nvSpPr>
            <p:spPr bwMode="auto">
              <a:xfrm>
                <a:off x="1465" y="193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6" name="Line 110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7" name="Line 111"/>
              <p:cNvSpPr>
                <a:spLocks noChangeShapeType="1"/>
              </p:cNvSpPr>
              <p:nvPr/>
            </p:nvSpPr>
            <p:spPr bwMode="auto">
              <a:xfrm>
                <a:off x="1462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8" name="Line 112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9" name="Oval 113"/>
              <p:cNvSpPr>
                <a:spLocks noChangeArrowheads="1"/>
              </p:cNvSpPr>
              <p:nvPr/>
            </p:nvSpPr>
            <p:spPr bwMode="auto">
              <a:xfrm>
                <a:off x="1687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70" name="Text Box 114"/>
              <p:cNvSpPr txBox="1">
                <a:spLocks noChangeArrowheads="1"/>
              </p:cNvSpPr>
              <p:nvPr/>
            </p:nvSpPr>
            <p:spPr bwMode="auto">
              <a:xfrm>
                <a:off x="1709" y="1809"/>
                <a:ext cx="144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71" name="Line 115"/>
              <p:cNvSpPr>
                <a:spLocks noChangeShapeType="1"/>
              </p:cNvSpPr>
              <p:nvPr/>
            </p:nvSpPr>
            <p:spPr bwMode="auto">
              <a:xfrm>
                <a:off x="1776" y="194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2" name="Text Box 116"/>
              <p:cNvSpPr txBox="1">
                <a:spLocks noChangeArrowheads="1"/>
              </p:cNvSpPr>
              <p:nvPr/>
            </p:nvSpPr>
            <p:spPr bwMode="auto">
              <a:xfrm>
                <a:off x="1813" y="1736"/>
                <a:ext cx="282" cy="245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73" name="Oval 117"/>
              <p:cNvSpPr>
                <a:spLocks noChangeArrowheads="1"/>
              </p:cNvSpPr>
              <p:nvPr/>
            </p:nvSpPr>
            <p:spPr bwMode="auto">
              <a:xfrm>
                <a:off x="2041" y="1552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74" name="Text Box 118"/>
              <p:cNvSpPr txBox="1">
                <a:spLocks noChangeArrowheads="1"/>
              </p:cNvSpPr>
              <p:nvPr/>
            </p:nvSpPr>
            <p:spPr bwMode="auto">
              <a:xfrm>
                <a:off x="2062" y="1816"/>
                <a:ext cx="144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75" name="Line 119"/>
              <p:cNvSpPr>
                <a:spLocks noChangeShapeType="1"/>
              </p:cNvSpPr>
              <p:nvPr/>
            </p:nvSpPr>
            <p:spPr bwMode="auto">
              <a:xfrm>
                <a:off x="2138" y="1942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6" name="Line 120"/>
              <p:cNvSpPr>
                <a:spLocks noChangeShapeType="1"/>
              </p:cNvSpPr>
              <p:nvPr/>
            </p:nvSpPr>
            <p:spPr bwMode="auto">
              <a:xfrm>
                <a:off x="1773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7" name="Line 121"/>
              <p:cNvSpPr>
                <a:spLocks noChangeShapeType="1"/>
              </p:cNvSpPr>
              <p:nvPr/>
            </p:nvSpPr>
            <p:spPr bwMode="auto">
              <a:xfrm>
                <a:off x="2135" y="1729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8" name="Line 122"/>
              <p:cNvSpPr>
                <a:spLocks noChangeShapeType="1"/>
              </p:cNvSpPr>
              <p:nvPr/>
            </p:nvSpPr>
            <p:spPr bwMode="auto">
              <a:xfrm>
                <a:off x="1265" y="2193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9" name="Line 123"/>
              <p:cNvSpPr>
                <a:spLocks noChangeShapeType="1"/>
              </p:cNvSpPr>
              <p:nvPr/>
            </p:nvSpPr>
            <p:spPr bwMode="auto">
              <a:xfrm>
                <a:off x="1965" y="2189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80" name="Text Box 124"/>
              <p:cNvSpPr txBox="1">
                <a:spLocks noChangeArrowheads="1"/>
              </p:cNvSpPr>
              <p:nvPr/>
            </p:nvSpPr>
            <p:spPr bwMode="auto">
              <a:xfrm>
                <a:off x="1137" y="1491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81" name="Text Box 125"/>
              <p:cNvSpPr txBox="1">
                <a:spLocks noChangeArrowheads="1"/>
              </p:cNvSpPr>
              <p:nvPr/>
            </p:nvSpPr>
            <p:spPr bwMode="auto">
              <a:xfrm>
                <a:off x="1798" y="1487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</p:grpSp>
        <p:sp>
          <p:nvSpPr>
            <p:cNvPr id="659582" name="Line 126"/>
            <p:cNvSpPr>
              <a:spLocks noChangeShapeType="1"/>
            </p:cNvSpPr>
            <p:nvPr/>
          </p:nvSpPr>
          <p:spPr bwMode="auto">
            <a:xfrm>
              <a:off x="3516" y="1849"/>
              <a:ext cx="0" cy="105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9583" name="Line 127"/>
            <p:cNvSpPr>
              <a:spLocks noChangeShapeType="1"/>
            </p:cNvSpPr>
            <p:nvPr/>
          </p:nvSpPr>
          <p:spPr bwMode="auto">
            <a:xfrm>
              <a:off x="4794" y="1854"/>
              <a:ext cx="0" cy="105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Bridging Models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rgbClr val="FF0000"/>
                </a:solidFill>
              </a:rPr>
              <a:t>Hardware </a:t>
            </a:r>
            <a:r>
              <a:rPr lang="en-US"/>
              <a:t>                                        </a:t>
            </a:r>
            <a:r>
              <a:rPr lang="en-US">
                <a:solidFill>
                  <a:srgbClr val="FF0000"/>
                </a:solidFill>
              </a:rPr>
              <a:t>Software</a:t>
            </a:r>
          </a:p>
        </p:txBody>
      </p:sp>
      <p:sp>
        <p:nvSpPr>
          <p:cNvPr id="115716" name="Oval 4"/>
          <p:cNvSpPr>
            <a:spLocks noChangeArrowheads="1"/>
          </p:cNvSpPr>
          <p:nvPr/>
        </p:nvSpPr>
        <p:spPr bwMode="auto">
          <a:xfrm>
            <a:off x="3429000" y="2743200"/>
            <a:ext cx="1905000" cy="1905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3261360" y="3154680"/>
            <a:ext cx="219643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Multi-BSP</a:t>
            </a:r>
          </a:p>
          <a:p>
            <a:pPr algn="l"/>
            <a:r>
              <a:rPr lang="en-US" sz="2400" dirty="0"/>
              <a:t> </a:t>
            </a:r>
            <a:r>
              <a:rPr lang="en-US" sz="2000" b="0" dirty="0"/>
              <a:t>(</a:t>
            </a:r>
            <a:r>
              <a:rPr lang="en-US" sz="2000" b="0" i="1" dirty="0"/>
              <a:t>p</a:t>
            </a:r>
            <a:r>
              <a:rPr lang="en-US" sz="2000" b="0" i="1" baseline="-25000" dirty="0"/>
              <a:t>1</a:t>
            </a:r>
            <a:r>
              <a:rPr lang="en-US" sz="2000" b="0" dirty="0"/>
              <a:t>, </a:t>
            </a:r>
            <a:r>
              <a:rPr lang="en-US" sz="2000" b="0" i="1" dirty="0"/>
              <a:t>L</a:t>
            </a:r>
            <a:r>
              <a:rPr lang="en-US" sz="2000" b="0" i="1" baseline="-25000" dirty="0"/>
              <a:t>1</a:t>
            </a:r>
            <a:r>
              <a:rPr lang="en-US" sz="2000" b="0" dirty="0"/>
              <a:t>, </a:t>
            </a:r>
            <a:r>
              <a:rPr lang="en-US" sz="2000" b="0" i="1" dirty="0"/>
              <a:t>g</a:t>
            </a:r>
            <a:r>
              <a:rPr lang="en-US" sz="2000" b="0" i="1" baseline="-25000" dirty="0"/>
              <a:t>1</a:t>
            </a:r>
            <a:r>
              <a:rPr lang="en-US" sz="2000" b="0" i="1" dirty="0"/>
              <a:t>, m</a:t>
            </a:r>
            <a:r>
              <a:rPr lang="en-US" sz="2000" b="0" i="1" baseline="-25000" dirty="0"/>
              <a:t>1</a:t>
            </a:r>
            <a:r>
              <a:rPr lang="en-US" sz="2000" b="0" dirty="0"/>
              <a:t>,</a:t>
            </a:r>
          </a:p>
          <a:p>
            <a:pPr algn="l"/>
            <a:r>
              <a:rPr lang="en-US" sz="2000" b="0" dirty="0"/>
              <a:t>       ………….)</a:t>
            </a:r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H="1" flipV="1">
            <a:off x="1676400" y="25908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19" name="Line 7"/>
          <p:cNvSpPr>
            <a:spLocks noChangeShapeType="1"/>
          </p:cNvSpPr>
          <p:nvPr/>
        </p:nvSpPr>
        <p:spPr bwMode="auto">
          <a:xfrm flipH="1">
            <a:off x="5181600" y="2438400"/>
            <a:ext cx="1905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 flipH="1">
            <a:off x="5410200" y="33528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 flipH="1" flipV="1">
            <a:off x="5410200" y="39624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 flipH="1" flipV="1">
            <a:off x="5181600" y="434340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 flipH="1">
            <a:off x="1752600" y="4038600"/>
            <a:ext cx="1676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24" name="Line 12"/>
          <p:cNvSpPr>
            <a:spLocks noChangeShapeType="1"/>
          </p:cNvSpPr>
          <p:nvPr/>
        </p:nvSpPr>
        <p:spPr bwMode="auto">
          <a:xfrm flipH="1">
            <a:off x="1752600" y="44196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578485" y="5830888"/>
            <a:ext cx="85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/>
              <a:t>Key:</a:t>
            </a:r>
            <a:r>
              <a:rPr lang="en-US" dirty="0"/>
              <a:t> </a:t>
            </a:r>
          </a:p>
        </p:txBody>
      </p:sp>
      <p:sp>
        <p:nvSpPr>
          <p:cNvPr id="115726" name="Line 14"/>
          <p:cNvSpPr>
            <a:spLocks noChangeShapeType="1"/>
          </p:cNvSpPr>
          <p:nvPr/>
        </p:nvSpPr>
        <p:spPr bwMode="auto">
          <a:xfrm flipH="1">
            <a:off x="1905000" y="6096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1524000" y="5867400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sym typeface="Mathematica1" pitchFamily="2" charset="2"/>
              </a:rPr>
              <a:t>“ </a:t>
            </a:r>
            <a:r>
              <a:rPr lang="en-US" sz="2400" dirty="0" smtClean="0">
                <a:solidFill>
                  <a:srgbClr val="FF0000"/>
                </a:solidFill>
                <a:sym typeface="Mathematica1" pitchFamily="2" charset="2"/>
              </a:rPr>
              <a:t>       </a:t>
            </a:r>
            <a:r>
              <a:rPr lang="en-US" sz="2400" dirty="0" smtClean="0">
                <a:sym typeface="Mathematica1" pitchFamily="2" charset="2"/>
              </a:rPr>
              <a:t>“   </a:t>
            </a:r>
            <a:r>
              <a:rPr lang="en-US" dirty="0" smtClean="0">
                <a:sym typeface="Mathematica1" pitchFamily="2" charset="2"/>
              </a:rPr>
              <a:t>=</a:t>
            </a:r>
            <a:r>
              <a:rPr lang="en-US" sz="2400" dirty="0" smtClean="0">
                <a:sym typeface="Mathematica1" pitchFamily="2" charset="2"/>
              </a:rPr>
              <a:t>   </a:t>
            </a:r>
            <a:r>
              <a:rPr lang="en-US" sz="2400" dirty="0">
                <a:sym typeface="Mathematica1" pitchFamily="2" charset="2"/>
              </a:rPr>
              <a:t>“</a:t>
            </a:r>
            <a:r>
              <a:rPr lang="en-US" sz="2400" b="0" dirty="0">
                <a:solidFill>
                  <a:srgbClr val="FF0000"/>
                </a:solidFill>
                <a:sym typeface="Mathematica1" pitchFamily="2" charset="2"/>
              </a:rPr>
              <a:t>can</a:t>
            </a:r>
            <a:r>
              <a:rPr lang="en-US" sz="2400" b="0" dirty="0">
                <a:sym typeface="Mathematica1" pitchFamily="2" charset="2"/>
              </a:rPr>
              <a:t> </a:t>
            </a:r>
            <a:r>
              <a:rPr lang="en-US" sz="2400" b="0" dirty="0">
                <a:solidFill>
                  <a:srgbClr val="FF0000"/>
                </a:solidFill>
                <a:sym typeface="Mathematica1" pitchFamily="2" charset="2"/>
              </a:rPr>
              <a:t>efficiently simulate on</a:t>
            </a:r>
            <a:r>
              <a:rPr lang="en-US" sz="2400" dirty="0">
                <a:sym typeface="Mathematica1" pitchFamily="2" charset="2"/>
              </a:rPr>
              <a:t>”</a:t>
            </a:r>
          </a:p>
        </p:txBody>
      </p:sp>
      <p:sp>
        <p:nvSpPr>
          <p:cNvPr id="115728" name="Line 16"/>
          <p:cNvSpPr>
            <a:spLocks noChangeShapeType="1"/>
          </p:cNvSpPr>
          <p:nvPr/>
        </p:nvSpPr>
        <p:spPr bwMode="auto">
          <a:xfrm flipH="1" flipV="1">
            <a:off x="1752600" y="3352800"/>
            <a:ext cx="1676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084727" y="6488370"/>
            <a:ext cx="3121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solidFill>
                  <a:schemeClr val="bg1"/>
                </a:solidFill>
              </a:rPr>
              <a:t>Slides from Les Valiant</a:t>
            </a:r>
            <a:endParaRPr lang="en-US" sz="20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09600" y="914400"/>
            <a:ext cx="7239000" cy="472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524000" y="1752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096000" y="1752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676400" y="4267200"/>
            <a:ext cx="5105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590800" y="1844040"/>
            <a:ext cx="358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 dirty="0"/>
              <a:t>.. </a:t>
            </a:r>
            <a:r>
              <a:rPr lang="en-US" b="0" i="1" dirty="0" err="1">
                <a:solidFill>
                  <a:srgbClr val="FF0000"/>
                </a:solidFill>
              </a:rPr>
              <a:t>p</a:t>
            </a:r>
            <a:r>
              <a:rPr lang="en-US" b="0" i="1" baseline="-25000" dirty="0" err="1">
                <a:solidFill>
                  <a:srgbClr val="FF0000"/>
                </a:solidFill>
              </a:rPr>
              <a:t>j</a:t>
            </a:r>
            <a:r>
              <a:rPr lang="en-US" b="0" i="1" baseline="-25000" dirty="0">
                <a:solidFill>
                  <a:srgbClr val="FF0000"/>
                </a:solidFill>
              </a:rPr>
              <a:t>  </a:t>
            </a:r>
            <a:r>
              <a:rPr lang="en-US" b="0" dirty="0"/>
              <a:t>components ..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9144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Multi-BSP: Level </a:t>
            </a:r>
            <a:r>
              <a:rPr lang="en-US" sz="3200" dirty="0">
                <a:solidFill>
                  <a:srgbClr val="000000"/>
                </a:solidFill>
              </a:rPr>
              <a:t>j component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838200" y="1295400"/>
            <a:ext cx="301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Level j -1 component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105400" y="1295400"/>
            <a:ext cx="301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Level j -1 component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362200" y="4419600"/>
            <a:ext cx="29384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dirty="0"/>
              <a:t>Level j memory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486400" y="44196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i="1">
                <a:solidFill>
                  <a:srgbClr val="FF0000"/>
                </a:solidFill>
              </a:rPr>
              <a:t>m</a:t>
            </a:r>
            <a:r>
              <a:rPr lang="en-US" sz="3200" i="1" baseline="-2500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910840" y="5593080"/>
            <a:ext cx="449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 dirty="0"/>
              <a:t>           </a:t>
            </a:r>
            <a:r>
              <a:rPr lang="en-US" b="0" i="1" dirty="0" err="1" smtClean="0">
                <a:solidFill>
                  <a:srgbClr val="FF0000"/>
                </a:solidFill>
              </a:rPr>
              <a:t>g</a:t>
            </a:r>
            <a:r>
              <a:rPr lang="en-US" b="0" i="1" baseline="-25000" dirty="0" err="1" smtClean="0">
                <a:solidFill>
                  <a:srgbClr val="FF0000"/>
                </a:solidFill>
              </a:rPr>
              <a:t>j</a:t>
            </a:r>
            <a:r>
              <a:rPr lang="en-US" b="0" i="1" baseline="-25000" dirty="0" smtClean="0">
                <a:solidFill>
                  <a:srgbClr val="FF0000"/>
                </a:solidFill>
              </a:rPr>
              <a:t>  </a:t>
            </a:r>
            <a:r>
              <a:rPr lang="en-US" b="0" dirty="0"/>
              <a:t>data rate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590800" y="3352800"/>
            <a:ext cx="320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dirty="0"/>
              <a:t> </a:t>
            </a:r>
            <a:r>
              <a:rPr lang="en-US" dirty="0"/>
              <a:t> </a:t>
            </a:r>
            <a:r>
              <a:rPr lang="en-US" sz="2800" b="0" i="1" dirty="0" err="1">
                <a:solidFill>
                  <a:srgbClr val="FF0000"/>
                </a:solidFill>
              </a:rPr>
              <a:t>L</a:t>
            </a:r>
            <a:r>
              <a:rPr lang="en-US" sz="2800" b="0" i="1" baseline="-25000" dirty="0" err="1">
                <a:solidFill>
                  <a:srgbClr val="FF0000"/>
                </a:solidFill>
              </a:rPr>
              <a:t>j</a:t>
            </a:r>
            <a:r>
              <a:rPr lang="en-US" sz="2800" b="0" i="1" baseline="-25000" dirty="0">
                <a:solidFill>
                  <a:srgbClr val="FF0000"/>
                </a:solidFill>
              </a:rPr>
              <a:t>  </a:t>
            </a:r>
            <a:r>
              <a:rPr lang="en-US" sz="2800" b="0" i="1" dirty="0"/>
              <a:t>- </a:t>
            </a:r>
            <a:r>
              <a:rPr lang="en-US" sz="2800" b="0" dirty="0"/>
              <a:t>synch. cost</a:t>
            </a:r>
            <a:endParaRPr lang="en-US" sz="3200" b="0" dirty="0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432560" y="2560320"/>
            <a:ext cx="3017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b="0" dirty="0"/>
              <a:t>       </a:t>
            </a:r>
            <a:r>
              <a:rPr lang="en-US" b="0" i="1" dirty="0" err="1" smtClean="0">
                <a:solidFill>
                  <a:srgbClr val="FF0000"/>
                </a:solidFill>
              </a:rPr>
              <a:t>g</a:t>
            </a:r>
            <a:r>
              <a:rPr lang="en-US" b="0" i="1" baseline="-25000" dirty="0" err="1" smtClean="0">
                <a:solidFill>
                  <a:srgbClr val="FF0000"/>
                </a:solidFill>
              </a:rPr>
              <a:t>j</a:t>
            </a:r>
            <a:r>
              <a:rPr lang="en-US" b="0" i="1" baseline="-25000" dirty="0" smtClean="0">
                <a:solidFill>
                  <a:srgbClr val="FF0000"/>
                </a:solidFill>
              </a:rPr>
              <a:t> </a:t>
            </a:r>
            <a:r>
              <a:rPr lang="en-US" b="0" baseline="-25000" dirty="0">
                <a:solidFill>
                  <a:srgbClr val="FF0000"/>
                </a:solidFill>
              </a:rPr>
              <a:t>-1</a:t>
            </a:r>
            <a:r>
              <a:rPr lang="en-US" b="0" i="1" baseline="-25000" dirty="0">
                <a:solidFill>
                  <a:srgbClr val="FF0000"/>
                </a:solidFill>
              </a:rPr>
              <a:t> </a:t>
            </a:r>
            <a:r>
              <a:rPr lang="en-US" b="0" dirty="0" smtClean="0"/>
              <a:t>data </a:t>
            </a:r>
            <a:r>
              <a:rPr lang="en-US" b="0" dirty="0"/>
              <a:t>rate</a:t>
            </a:r>
          </a:p>
        </p:txBody>
      </p:sp>
      <p:sp>
        <p:nvSpPr>
          <p:cNvPr id="16" name="Up-Down Arrow 15"/>
          <p:cNvSpPr/>
          <p:nvPr/>
        </p:nvSpPr>
        <p:spPr bwMode="auto">
          <a:xfrm>
            <a:off x="1889760" y="2484120"/>
            <a:ext cx="198120" cy="2026920"/>
          </a:xfrm>
          <a:prstGeom prst="upDownArrow">
            <a:avLst/>
          </a:prstGeom>
          <a:solidFill>
            <a:srgbClr val="969696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7" name="Up-Down Arrow 16"/>
          <p:cNvSpPr/>
          <p:nvPr/>
        </p:nvSpPr>
        <p:spPr bwMode="auto">
          <a:xfrm>
            <a:off x="3810000" y="5379720"/>
            <a:ext cx="243840" cy="533400"/>
          </a:xfrm>
          <a:prstGeom prst="upDownArrow">
            <a:avLst/>
          </a:prstGeom>
          <a:solidFill>
            <a:srgbClr val="969696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09600" y="914400"/>
            <a:ext cx="7239000" cy="472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0" y="1752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096000" y="1752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676400" y="4267200"/>
            <a:ext cx="5105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590800" y="1828800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 dirty="0"/>
              <a:t> .. </a:t>
            </a:r>
            <a:r>
              <a:rPr lang="en-US" b="0" i="1" dirty="0">
                <a:solidFill>
                  <a:srgbClr val="FF0000"/>
                </a:solidFill>
              </a:rPr>
              <a:t>p</a:t>
            </a:r>
            <a:r>
              <a:rPr lang="en-US" b="0" baseline="-25000" dirty="0">
                <a:solidFill>
                  <a:srgbClr val="FF0000"/>
                </a:solidFill>
              </a:rPr>
              <a:t>1</a:t>
            </a:r>
            <a:r>
              <a:rPr lang="en-US" b="0" i="1" baseline="-25000" dirty="0">
                <a:solidFill>
                  <a:srgbClr val="FF0000"/>
                </a:solidFill>
              </a:rPr>
              <a:t> </a:t>
            </a:r>
            <a:r>
              <a:rPr lang="en-US" b="0" dirty="0"/>
              <a:t>processors</a:t>
            </a:r>
            <a:r>
              <a:rPr lang="en-US" b="0" i="1" dirty="0"/>
              <a:t> </a:t>
            </a:r>
            <a:r>
              <a:rPr lang="en-US" b="0" dirty="0"/>
              <a:t>..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838200" y="1295400"/>
            <a:ext cx="285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Level 0 = processor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105400" y="1295400"/>
            <a:ext cx="285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Level 0 = processor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209800" y="4419600"/>
            <a:ext cx="3090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0" dirty="0"/>
              <a:t>Level 1 memory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486400" y="44196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0" i="1" dirty="0">
                <a:solidFill>
                  <a:srgbClr val="FF0000"/>
                </a:solidFill>
              </a:rPr>
              <a:t>m</a:t>
            </a:r>
            <a:r>
              <a:rPr lang="en-US" sz="2000" b="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880360" y="5623560"/>
            <a:ext cx="449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 dirty="0"/>
              <a:t>           </a:t>
            </a:r>
            <a:r>
              <a:rPr lang="en-US" b="0" i="1" dirty="0" smtClean="0">
                <a:solidFill>
                  <a:srgbClr val="FF0000"/>
                </a:solidFill>
              </a:rPr>
              <a:t>g</a:t>
            </a:r>
            <a:r>
              <a:rPr lang="en-US" b="0" baseline="-25000" dirty="0" smtClean="0">
                <a:solidFill>
                  <a:srgbClr val="FF0000"/>
                </a:solidFill>
              </a:rPr>
              <a:t>1</a:t>
            </a:r>
            <a:r>
              <a:rPr lang="en-US" b="0" i="1" baseline="-25000" dirty="0" smtClean="0">
                <a:solidFill>
                  <a:srgbClr val="FF0000"/>
                </a:solidFill>
              </a:rPr>
              <a:t> </a:t>
            </a:r>
            <a:r>
              <a:rPr lang="en-US" b="0" dirty="0"/>
              <a:t>data rate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590800" y="3535680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 i="1" dirty="0">
                <a:solidFill>
                  <a:srgbClr val="FF0000"/>
                </a:solidFill>
              </a:rPr>
              <a:t>L</a:t>
            </a:r>
            <a:r>
              <a:rPr lang="en-US" b="0" baseline="-25000" dirty="0">
                <a:solidFill>
                  <a:srgbClr val="FF0000"/>
                </a:solidFill>
              </a:rPr>
              <a:t>1</a:t>
            </a:r>
            <a:r>
              <a:rPr lang="en-US" b="0" i="1" baseline="-25000" dirty="0">
                <a:solidFill>
                  <a:srgbClr val="FF0000"/>
                </a:solidFill>
              </a:rPr>
              <a:t> </a:t>
            </a:r>
            <a:r>
              <a:rPr lang="en-US" b="0" i="1" dirty="0">
                <a:solidFill>
                  <a:srgbClr val="FF0000"/>
                </a:solidFill>
              </a:rPr>
              <a:t>= </a:t>
            </a:r>
            <a:r>
              <a:rPr lang="en-US" b="0" dirty="0">
                <a:solidFill>
                  <a:srgbClr val="FF0000"/>
                </a:solidFill>
              </a:rPr>
              <a:t>0</a:t>
            </a:r>
            <a:r>
              <a:rPr lang="en-US" b="0" dirty="0"/>
              <a:t>  -  synch. cost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950720" y="2667000"/>
            <a:ext cx="289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3200" dirty="0"/>
              <a:t> </a:t>
            </a:r>
            <a:r>
              <a:rPr lang="en-US" sz="2400" b="0" i="1" dirty="0" smtClean="0">
                <a:solidFill>
                  <a:srgbClr val="FF0000"/>
                </a:solidFill>
              </a:rPr>
              <a:t>g</a:t>
            </a:r>
            <a:r>
              <a:rPr lang="en-US" sz="2400" b="0" baseline="-25000" dirty="0" smtClean="0">
                <a:solidFill>
                  <a:srgbClr val="FF0000"/>
                </a:solidFill>
              </a:rPr>
              <a:t>0</a:t>
            </a:r>
            <a:r>
              <a:rPr lang="en-US" sz="2400" b="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b="0" i="1" dirty="0">
                <a:solidFill>
                  <a:srgbClr val="FF0000"/>
                </a:solidFill>
              </a:rPr>
              <a:t>=</a:t>
            </a:r>
            <a:r>
              <a:rPr lang="en-US" sz="2400" b="0" dirty="0" smtClean="0">
                <a:solidFill>
                  <a:srgbClr val="FF0000"/>
                </a:solidFill>
              </a:rPr>
              <a:t>1</a:t>
            </a:r>
            <a:r>
              <a:rPr lang="en-US" b="0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b="0" dirty="0" smtClean="0"/>
              <a:t>data </a:t>
            </a:r>
            <a:r>
              <a:rPr lang="en-US" sz="2400" b="0" dirty="0"/>
              <a:t>rate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6096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Multi-BSP: Level 1 component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7" name="Up-Down Arrow 16"/>
          <p:cNvSpPr/>
          <p:nvPr/>
        </p:nvSpPr>
        <p:spPr bwMode="auto">
          <a:xfrm>
            <a:off x="3749040" y="5410200"/>
            <a:ext cx="243840" cy="533400"/>
          </a:xfrm>
          <a:prstGeom prst="upDownArrow">
            <a:avLst/>
          </a:prstGeom>
          <a:solidFill>
            <a:srgbClr val="969696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" name="Up-Down Arrow 17"/>
          <p:cNvSpPr/>
          <p:nvPr/>
        </p:nvSpPr>
        <p:spPr bwMode="auto">
          <a:xfrm>
            <a:off x="1859280" y="2484120"/>
            <a:ext cx="228600" cy="1920240"/>
          </a:xfrm>
          <a:prstGeom prst="upDownArrow">
            <a:avLst/>
          </a:prstGeom>
          <a:solidFill>
            <a:srgbClr val="969696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3960"/>
            <a:ext cx="82296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Like BSP except,</a:t>
            </a:r>
          </a:p>
          <a:p>
            <a:pPr>
              <a:buFontTx/>
              <a:buNone/>
            </a:pPr>
            <a:r>
              <a:rPr lang="en-US" dirty="0"/>
              <a:t>1. Not 1 level, but </a:t>
            </a:r>
            <a:r>
              <a:rPr lang="en-US" i="1" dirty="0"/>
              <a:t>d</a:t>
            </a:r>
            <a:r>
              <a:rPr lang="en-US" dirty="0"/>
              <a:t> level tree</a:t>
            </a:r>
          </a:p>
          <a:p>
            <a:pPr>
              <a:buFontTx/>
              <a:buNone/>
            </a:pPr>
            <a:r>
              <a:rPr lang="en-US" dirty="0"/>
              <a:t>2. Has memory (cache) size </a:t>
            </a:r>
            <a:r>
              <a:rPr lang="en-US" i="1" dirty="0"/>
              <a:t>m</a:t>
            </a:r>
            <a:r>
              <a:rPr lang="en-US" dirty="0"/>
              <a:t> as further parameter at each level.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>
                <a:solidFill>
                  <a:srgbClr val="AA014C"/>
                </a:solidFill>
              </a:rPr>
              <a:t>i.e. Machine </a:t>
            </a:r>
            <a:r>
              <a:rPr lang="en-US" i="1" dirty="0">
                <a:solidFill>
                  <a:srgbClr val="AA014C"/>
                </a:solidFill>
              </a:rPr>
              <a:t>H</a:t>
            </a:r>
            <a:r>
              <a:rPr lang="en-US" dirty="0">
                <a:solidFill>
                  <a:srgbClr val="AA014C"/>
                </a:solidFill>
              </a:rPr>
              <a:t> has 4</a:t>
            </a:r>
            <a:r>
              <a:rPr lang="en-US" i="1" dirty="0">
                <a:solidFill>
                  <a:srgbClr val="AA014C"/>
                </a:solidFill>
              </a:rPr>
              <a:t>d</a:t>
            </a:r>
            <a:r>
              <a:rPr lang="en-US" dirty="0">
                <a:solidFill>
                  <a:srgbClr val="AA014C"/>
                </a:solidFill>
              </a:rPr>
              <a:t>+1 parameters: 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AA014C"/>
                </a:solidFill>
              </a:rPr>
              <a:t>e.g. </a:t>
            </a:r>
            <a:r>
              <a:rPr lang="en-US" i="1" dirty="0">
                <a:solidFill>
                  <a:srgbClr val="AA014C"/>
                </a:solidFill>
              </a:rPr>
              <a:t>d</a:t>
            </a:r>
            <a:r>
              <a:rPr lang="en-US" dirty="0">
                <a:solidFill>
                  <a:srgbClr val="AA014C"/>
                </a:solidFill>
              </a:rPr>
              <a:t> = 3, and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AA014C"/>
                </a:solidFill>
              </a:rPr>
              <a:t>(</a:t>
            </a:r>
            <a:r>
              <a:rPr lang="en-US" i="1" dirty="0">
                <a:solidFill>
                  <a:srgbClr val="AA014C"/>
                </a:solidFill>
              </a:rPr>
              <a:t>p</a:t>
            </a:r>
            <a:r>
              <a:rPr lang="en-US" baseline="-25000" dirty="0">
                <a:solidFill>
                  <a:srgbClr val="AA014C"/>
                </a:solidFill>
              </a:rPr>
              <a:t>1</a:t>
            </a:r>
            <a:r>
              <a:rPr lang="en-US" dirty="0">
                <a:solidFill>
                  <a:srgbClr val="AA014C"/>
                </a:solidFill>
              </a:rPr>
              <a:t>, </a:t>
            </a:r>
            <a:r>
              <a:rPr lang="en-US" i="1" dirty="0">
                <a:solidFill>
                  <a:srgbClr val="AA014C"/>
                </a:solidFill>
              </a:rPr>
              <a:t>g</a:t>
            </a:r>
            <a:r>
              <a:rPr lang="en-US" baseline="-25000" dirty="0">
                <a:solidFill>
                  <a:srgbClr val="AA014C"/>
                </a:solidFill>
              </a:rPr>
              <a:t>1</a:t>
            </a:r>
            <a:r>
              <a:rPr lang="en-US" dirty="0">
                <a:solidFill>
                  <a:srgbClr val="AA014C"/>
                </a:solidFill>
              </a:rPr>
              <a:t>, </a:t>
            </a:r>
            <a:r>
              <a:rPr lang="en-US" i="1" dirty="0">
                <a:solidFill>
                  <a:srgbClr val="AA014C"/>
                </a:solidFill>
              </a:rPr>
              <a:t>L</a:t>
            </a:r>
            <a:r>
              <a:rPr lang="en-US" baseline="-25000" dirty="0">
                <a:solidFill>
                  <a:srgbClr val="AA014C"/>
                </a:solidFill>
              </a:rPr>
              <a:t>1</a:t>
            </a:r>
            <a:r>
              <a:rPr lang="en-US" dirty="0">
                <a:solidFill>
                  <a:srgbClr val="AA014C"/>
                </a:solidFill>
              </a:rPr>
              <a:t>, </a:t>
            </a:r>
            <a:r>
              <a:rPr lang="en-US" i="1" dirty="0">
                <a:solidFill>
                  <a:srgbClr val="AA014C"/>
                </a:solidFill>
              </a:rPr>
              <a:t>m</a:t>
            </a:r>
            <a:r>
              <a:rPr lang="en-US" baseline="-25000" dirty="0">
                <a:solidFill>
                  <a:srgbClr val="AA014C"/>
                </a:solidFill>
              </a:rPr>
              <a:t>1</a:t>
            </a:r>
            <a:r>
              <a:rPr lang="en-US" dirty="0">
                <a:solidFill>
                  <a:srgbClr val="AA014C"/>
                </a:solidFill>
              </a:rPr>
              <a:t>) (</a:t>
            </a:r>
            <a:r>
              <a:rPr lang="en-US" i="1" dirty="0">
                <a:solidFill>
                  <a:srgbClr val="AA014C"/>
                </a:solidFill>
              </a:rPr>
              <a:t>p</a:t>
            </a:r>
            <a:r>
              <a:rPr lang="en-US" baseline="-25000" dirty="0">
                <a:solidFill>
                  <a:srgbClr val="AA014C"/>
                </a:solidFill>
              </a:rPr>
              <a:t>2</a:t>
            </a:r>
            <a:r>
              <a:rPr lang="en-US" dirty="0">
                <a:solidFill>
                  <a:srgbClr val="AA014C"/>
                </a:solidFill>
              </a:rPr>
              <a:t>, </a:t>
            </a:r>
            <a:r>
              <a:rPr lang="en-US" i="1" dirty="0">
                <a:solidFill>
                  <a:srgbClr val="AA014C"/>
                </a:solidFill>
              </a:rPr>
              <a:t>g</a:t>
            </a:r>
            <a:r>
              <a:rPr lang="en-US" baseline="-25000" dirty="0">
                <a:solidFill>
                  <a:srgbClr val="AA014C"/>
                </a:solidFill>
              </a:rPr>
              <a:t>2</a:t>
            </a:r>
            <a:r>
              <a:rPr lang="en-US" dirty="0">
                <a:solidFill>
                  <a:srgbClr val="AA014C"/>
                </a:solidFill>
              </a:rPr>
              <a:t>, </a:t>
            </a:r>
            <a:r>
              <a:rPr lang="en-US" i="1" dirty="0">
                <a:solidFill>
                  <a:srgbClr val="AA014C"/>
                </a:solidFill>
              </a:rPr>
              <a:t>L</a:t>
            </a:r>
            <a:r>
              <a:rPr lang="en-US" baseline="-25000" dirty="0">
                <a:solidFill>
                  <a:srgbClr val="AA014C"/>
                </a:solidFill>
              </a:rPr>
              <a:t>2</a:t>
            </a:r>
            <a:r>
              <a:rPr lang="en-US" dirty="0">
                <a:solidFill>
                  <a:srgbClr val="AA014C"/>
                </a:solidFill>
              </a:rPr>
              <a:t>, </a:t>
            </a:r>
            <a:r>
              <a:rPr lang="en-US" i="1" dirty="0">
                <a:solidFill>
                  <a:srgbClr val="AA014C"/>
                </a:solidFill>
              </a:rPr>
              <a:t>m</a:t>
            </a:r>
            <a:r>
              <a:rPr lang="en-US" baseline="-25000" dirty="0">
                <a:solidFill>
                  <a:srgbClr val="AA014C"/>
                </a:solidFill>
              </a:rPr>
              <a:t>2</a:t>
            </a:r>
            <a:r>
              <a:rPr lang="en-US" dirty="0">
                <a:solidFill>
                  <a:srgbClr val="AA014C"/>
                </a:solidFill>
              </a:rPr>
              <a:t>) (</a:t>
            </a:r>
            <a:r>
              <a:rPr lang="en-US" i="1" dirty="0">
                <a:solidFill>
                  <a:srgbClr val="AA014C"/>
                </a:solidFill>
              </a:rPr>
              <a:t>p</a:t>
            </a:r>
            <a:r>
              <a:rPr lang="en-US" baseline="-25000" dirty="0">
                <a:solidFill>
                  <a:srgbClr val="AA014C"/>
                </a:solidFill>
              </a:rPr>
              <a:t>3</a:t>
            </a:r>
            <a:r>
              <a:rPr lang="en-US" dirty="0">
                <a:solidFill>
                  <a:srgbClr val="AA014C"/>
                </a:solidFill>
              </a:rPr>
              <a:t>, </a:t>
            </a:r>
            <a:r>
              <a:rPr lang="en-US" i="1" dirty="0">
                <a:solidFill>
                  <a:srgbClr val="AA014C"/>
                </a:solidFill>
              </a:rPr>
              <a:t>g</a:t>
            </a:r>
            <a:r>
              <a:rPr lang="en-US" baseline="-25000" dirty="0">
                <a:solidFill>
                  <a:srgbClr val="AA014C"/>
                </a:solidFill>
              </a:rPr>
              <a:t>3</a:t>
            </a:r>
            <a:r>
              <a:rPr lang="en-US" dirty="0">
                <a:solidFill>
                  <a:srgbClr val="AA014C"/>
                </a:solidFill>
              </a:rPr>
              <a:t>, </a:t>
            </a:r>
            <a:r>
              <a:rPr lang="en-US" i="1" dirty="0">
                <a:solidFill>
                  <a:srgbClr val="AA014C"/>
                </a:solidFill>
              </a:rPr>
              <a:t>L</a:t>
            </a:r>
            <a:r>
              <a:rPr lang="en-US" baseline="-25000" dirty="0">
                <a:solidFill>
                  <a:srgbClr val="AA014C"/>
                </a:solidFill>
              </a:rPr>
              <a:t>3</a:t>
            </a:r>
            <a:r>
              <a:rPr lang="en-US" dirty="0">
                <a:solidFill>
                  <a:srgbClr val="AA014C"/>
                </a:solidFill>
              </a:rPr>
              <a:t>, </a:t>
            </a:r>
            <a:r>
              <a:rPr lang="en-US" i="1" dirty="0">
                <a:solidFill>
                  <a:srgbClr val="AA014C"/>
                </a:solidFill>
              </a:rPr>
              <a:t>m</a:t>
            </a:r>
            <a:r>
              <a:rPr lang="en-US" baseline="-25000" dirty="0">
                <a:solidFill>
                  <a:srgbClr val="AA014C"/>
                </a:solidFill>
              </a:rPr>
              <a:t>3</a:t>
            </a:r>
            <a:r>
              <a:rPr lang="en-US" dirty="0">
                <a:solidFill>
                  <a:srgbClr val="AA014C"/>
                </a:solidFill>
              </a:rPr>
              <a:t>)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Multi-BSP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Multi-BSP Algorithms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6012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A Multi-BSP algorithm </a:t>
            </a:r>
            <a:r>
              <a:rPr lang="en-US" i="1" dirty="0"/>
              <a:t>A</a:t>
            </a:r>
            <a:r>
              <a:rPr lang="en-US" dirty="0"/>
              <a:t>* is </a:t>
            </a:r>
            <a:r>
              <a:rPr lang="en-US" i="1" dirty="0">
                <a:solidFill>
                  <a:srgbClr val="FF0000"/>
                </a:solidFill>
              </a:rPr>
              <a:t>optimal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with respect to algorithm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/>
              <a:t> if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(i)  Comp(</a:t>
            </a:r>
            <a:r>
              <a:rPr lang="en-US" i="1" dirty="0"/>
              <a:t>A</a:t>
            </a:r>
            <a:r>
              <a:rPr lang="en-US" dirty="0"/>
              <a:t>*)  </a:t>
            </a:r>
            <a:r>
              <a:rPr lang="pt-BR" dirty="0" smtClean="0">
                <a:sym typeface="Mathematica3" pitchFamily="2" charset="2"/>
              </a:rPr>
              <a:t>=</a:t>
            </a:r>
            <a:r>
              <a:rPr lang="pt-BR" dirty="0" smtClean="0"/>
              <a:t>  </a:t>
            </a:r>
            <a:r>
              <a:rPr lang="en-US" dirty="0"/>
              <a:t>Comp(</a:t>
            </a:r>
            <a:r>
              <a:rPr lang="en-US" i="1" dirty="0"/>
              <a:t>A</a:t>
            </a:r>
            <a:r>
              <a:rPr lang="en-US" dirty="0" smtClean="0"/>
              <a:t>) + low order terms,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(ii) </a:t>
            </a:r>
            <a:r>
              <a:rPr lang="en-US" dirty="0" err="1"/>
              <a:t>Comm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*)  </a:t>
            </a:r>
            <a:r>
              <a:rPr lang="pt-BR" dirty="0" smtClean="0">
                <a:sym typeface="Mathematica3" pitchFamily="2" charset="2"/>
              </a:rPr>
              <a:t>= O(</a:t>
            </a:r>
            <a:r>
              <a:rPr lang="en-US" dirty="0" err="1" smtClean="0"/>
              <a:t>Comm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)) 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(iii) Synch(</a:t>
            </a:r>
            <a:r>
              <a:rPr lang="en-US" i="1" dirty="0"/>
              <a:t>A</a:t>
            </a:r>
            <a:r>
              <a:rPr lang="en-US" dirty="0"/>
              <a:t>*)  </a:t>
            </a:r>
            <a:r>
              <a:rPr lang="pt-BR" dirty="0" smtClean="0">
                <a:sym typeface="Mathematica3" pitchFamily="2" charset="2"/>
              </a:rPr>
              <a:t>= O(</a:t>
            </a:r>
            <a:r>
              <a:rPr lang="en-US" dirty="0" smtClean="0"/>
              <a:t>Synch(</a:t>
            </a:r>
            <a:r>
              <a:rPr lang="en-US" i="1" dirty="0" smtClean="0"/>
              <a:t>A</a:t>
            </a:r>
            <a:r>
              <a:rPr lang="en-US" dirty="0" smtClean="0"/>
              <a:t>))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where </a:t>
            </a:r>
            <a:r>
              <a:rPr lang="en-US" dirty="0" err="1"/>
              <a:t>Comm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), Synch(</a:t>
            </a:r>
            <a:r>
              <a:rPr lang="en-US" i="1" dirty="0"/>
              <a:t>A</a:t>
            </a:r>
            <a:r>
              <a:rPr lang="en-US" dirty="0"/>
              <a:t>) are optimal among Multi-BSP implementations, and Comp is total computational </a:t>
            </a:r>
            <a:r>
              <a:rPr lang="en-US" dirty="0" smtClean="0"/>
              <a:t>cost, and O() constant is independent of the model parameters.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>
              <a:buFontTx/>
              <a:buNone/>
            </a:pPr>
            <a:r>
              <a:rPr lang="en-US" dirty="0" smtClean="0">
                <a:solidFill>
                  <a:srgbClr val="C00000"/>
                </a:solidFill>
                <a:sym typeface="Mathematica1" pitchFamily="2" charset="2"/>
              </a:rPr>
              <a:t>Presents optimal algorithms for Matrix Multiply, FFT, Sorting, etc. (simple variants of known algorithms and lower bounds)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3246120"/>
            <a:ext cx="9144000" cy="62484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2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" y="1071563"/>
            <a:ext cx="8884920" cy="5397500"/>
          </a:xfrm>
        </p:spPr>
        <p:txBody>
          <a:bodyPr/>
          <a:lstStyle/>
          <a:p>
            <a:r>
              <a:rPr lang="en-US" dirty="0" smtClean="0"/>
              <a:t> Modeling the Multicore Hierarchy</a:t>
            </a:r>
          </a:p>
          <a:p>
            <a:pPr lvl="2"/>
            <a:r>
              <a:rPr lang="en-US" dirty="0" smtClean="0"/>
              <a:t>PMH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Algorithm Designer’s model exposing Hierarchy</a:t>
            </a:r>
          </a:p>
          <a:p>
            <a:pPr lvl="2"/>
            <a:r>
              <a:rPr lang="en-US" dirty="0" smtClean="0"/>
              <a:t>Multi-BSP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Quest for a Simplified Hierarchy Abstraction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Algorithm Designer’s model abstracting Hierarchy</a:t>
            </a:r>
          </a:p>
          <a:p>
            <a:pPr lvl="2"/>
            <a:r>
              <a:rPr lang="en-US" dirty="0" smtClean="0"/>
              <a:t>Parallel Cache-Oblivious (PCO) model</a:t>
            </a:r>
          </a:p>
          <a:p>
            <a:pPr lvl="2"/>
            <a:endParaRPr lang="en-US" sz="1000" dirty="0" smtClean="0"/>
          </a:p>
          <a:p>
            <a:r>
              <a:rPr lang="en-US" dirty="0" smtClean="0"/>
              <a:t> Space-Bounded Schedulers</a:t>
            </a:r>
          </a:p>
          <a:p>
            <a:pPr lvl="2"/>
            <a:r>
              <a:rPr lang="en-US" dirty="0" smtClean="0"/>
              <a:t>Revisit PCO model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Design Algorithms (?)</a:t>
            </a:r>
            <a:endParaRPr lang="en-US" dirty="0"/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948731"/>
            <a:ext cx="8788400" cy="53975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Design to Tree-of-Caches abstraction:</a:t>
            </a:r>
          </a:p>
          <a:p>
            <a:r>
              <a:rPr lang="en-US" sz="2800" dirty="0"/>
              <a:t> Multi-BSP </a:t>
            </a:r>
            <a:r>
              <a:rPr lang="en-US" sz="2800" dirty="0" smtClean="0"/>
              <a:t>Model</a:t>
            </a:r>
            <a:endParaRPr lang="en-US" b="0" dirty="0">
              <a:solidFill>
                <a:schemeClr val="folHlink"/>
              </a:solidFill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4 parameters/level: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cache size, </a:t>
            </a:r>
            <a:r>
              <a:rPr lang="en-US" dirty="0" err="1">
                <a:solidFill>
                  <a:schemeClr val="tx1"/>
                </a:solidFill>
              </a:rPr>
              <a:t>fanout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latency/sync cost,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transfer bandwidth</a:t>
            </a:r>
            <a:endParaRPr lang="en-US" sz="1800" i="1" dirty="0">
              <a:solidFill>
                <a:schemeClr val="tx1"/>
              </a:solidFill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Bulk-Synchronous</a:t>
            </a:r>
          </a:p>
          <a:p>
            <a:pPr lvl="2"/>
            <a:endParaRPr lang="en-US" sz="1200" dirty="0">
              <a:solidFill>
                <a:schemeClr val="tx1"/>
              </a:solidFill>
            </a:endParaRPr>
          </a:p>
          <a:p>
            <a:pPr lvl="1">
              <a:buFont typeface="Times" pitchFamily="18" charset="0"/>
              <a:buNone/>
            </a:pPr>
            <a:r>
              <a:rPr lang="en-US" sz="2800" dirty="0">
                <a:solidFill>
                  <a:schemeClr val="folHlink"/>
                </a:solidFill>
              </a:rPr>
              <a:t>Our Goal: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sz="2800" dirty="0" smtClean="0">
                <a:solidFill>
                  <a:schemeClr val="folHlink"/>
                </a:solidFill>
              </a:rPr>
              <a:t>Be Hierarchy-savvy</a:t>
            </a:r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sz="2800" dirty="0" smtClean="0"/>
              <a:t>~ Simplicity </a:t>
            </a:r>
            <a:r>
              <a:rPr lang="en-US" sz="2800" dirty="0"/>
              <a:t>of </a:t>
            </a:r>
            <a:r>
              <a:rPr lang="en-US" sz="2800" dirty="0" smtClean="0"/>
              <a:t>Cache-Oblivious </a:t>
            </a:r>
            <a:r>
              <a:rPr lang="en-US" sz="2800" dirty="0"/>
              <a:t>Model</a:t>
            </a:r>
          </a:p>
          <a:p>
            <a:pPr lvl="2"/>
            <a:r>
              <a:rPr lang="en-US" dirty="0" smtClean="0"/>
              <a:t>Handles dynamic, irregular parallelism</a:t>
            </a:r>
            <a:endParaRPr lang="en-US" dirty="0"/>
          </a:p>
          <a:p>
            <a:pPr lvl="2"/>
            <a:r>
              <a:rPr lang="en-US" dirty="0" smtClean="0"/>
              <a:t>Co-design with smart thread schedulers</a:t>
            </a:r>
            <a:endParaRPr lang="en-US" dirty="0"/>
          </a:p>
        </p:txBody>
      </p:sp>
      <p:grpSp>
        <p:nvGrpSpPr>
          <p:cNvPr id="2" name="Group 129"/>
          <p:cNvGrpSpPr>
            <a:grpSpLocks/>
          </p:cNvGrpSpPr>
          <p:nvPr/>
        </p:nvGrpSpPr>
        <p:grpSpPr bwMode="auto">
          <a:xfrm>
            <a:off x="4829175" y="2208213"/>
            <a:ext cx="3806825" cy="1849437"/>
            <a:chOff x="2993" y="935"/>
            <a:chExt cx="2398" cy="1165"/>
          </a:xfrm>
        </p:grpSpPr>
        <p:sp>
          <p:nvSpPr>
            <p:cNvPr id="659463" name="Text Box 7"/>
            <p:cNvSpPr txBox="1">
              <a:spLocks noChangeArrowheads="1"/>
            </p:cNvSpPr>
            <p:nvPr/>
          </p:nvSpPr>
          <p:spPr bwMode="auto">
            <a:xfrm>
              <a:off x="3050" y="1967"/>
              <a:ext cx="2282" cy="133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9525" name="Text Box 69"/>
            <p:cNvSpPr txBox="1">
              <a:spLocks noChangeArrowheads="1"/>
            </p:cNvSpPr>
            <p:nvPr/>
          </p:nvSpPr>
          <p:spPr bwMode="auto">
            <a:xfrm>
              <a:off x="3030" y="1719"/>
              <a:ext cx="1057" cy="133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9526" name="Text Box 70"/>
            <p:cNvSpPr txBox="1">
              <a:spLocks noChangeArrowheads="1"/>
            </p:cNvSpPr>
            <p:nvPr/>
          </p:nvSpPr>
          <p:spPr bwMode="auto">
            <a:xfrm>
              <a:off x="4057" y="1628"/>
              <a:ext cx="267" cy="231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659527" name="Text Box 71"/>
            <p:cNvSpPr txBox="1">
              <a:spLocks noChangeArrowheads="1"/>
            </p:cNvSpPr>
            <p:nvPr/>
          </p:nvSpPr>
          <p:spPr bwMode="auto">
            <a:xfrm>
              <a:off x="4292" y="1715"/>
              <a:ext cx="1055" cy="132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3" name="Group 72"/>
            <p:cNvGrpSpPr>
              <a:grpSpLocks/>
            </p:cNvGrpSpPr>
            <p:nvPr/>
          </p:nvGrpSpPr>
          <p:grpSpPr bwMode="auto">
            <a:xfrm>
              <a:off x="2993" y="939"/>
              <a:ext cx="1138" cy="773"/>
              <a:chOff x="1014" y="1487"/>
              <a:chExt cx="1202" cy="817"/>
            </a:xfrm>
          </p:grpSpPr>
          <p:sp>
            <p:nvSpPr>
              <p:cNvPr id="659529" name="Text Box 73"/>
              <p:cNvSpPr txBox="1">
                <a:spLocks noChangeArrowheads="1"/>
              </p:cNvSpPr>
              <p:nvPr/>
            </p:nvSpPr>
            <p:spPr bwMode="auto">
              <a:xfrm>
                <a:off x="1044" y="2057"/>
                <a:ext cx="463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30" name="Text Box 74"/>
              <p:cNvSpPr txBox="1">
                <a:spLocks noChangeArrowheads="1"/>
              </p:cNvSpPr>
              <p:nvPr/>
            </p:nvSpPr>
            <p:spPr bwMode="auto">
              <a:xfrm>
                <a:off x="1465" y="1963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31" name="Text Box 75"/>
              <p:cNvSpPr txBox="1">
                <a:spLocks noChangeArrowheads="1"/>
              </p:cNvSpPr>
              <p:nvPr/>
            </p:nvSpPr>
            <p:spPr bwMode="auto">
              <a:xfrm>
                <a:off x="1723" y="2054"/>
                <a:ext cx="467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32" name="Oval 76"/>
              <p:cNvSpPr>
                <a:spLocks noChangeArrowheads="1"/>
              </p:cNvSpPr>
              <p:nvPr/>
            </p:nvSpPr>
            <p:spPr bwMode="auto">
              <a:xfrm>
                <a:off x="1014" y="1558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33" name="Text Box 77"/>
              <p:cNvSpPr txBox="1">
                <a:spLocks noChangeArrowheads="1"/>
              </p:cNvSpPr>
              <p:nvPr/>
            </p:nvSpPr>
            <p:spPr bwMode="auto">
              <a:xfrm>
                <a:off x="1040" y="1811"/>
                <a:ext cx="141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34" name="Line 78"/>
              <p:cNvSpPr>
                <a:spLocks noChangeShapeType="1"/>
              </p:cNvSpPr>
              <p:nvPr/>
            </p:nvSpPr>
            <p:spPr bwMode="auto">
              <a:xfrm>
                <a:off x="1103" y="1940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35" name="Text Box 79"/>
              <p:cNvSpPr txBox="1">
                <a:spLocks noChangeArrowheads="1"/>
              </p:cNvSpPr>
              <p:nvPr/>
            </p:nvSpPr>
            <p:spPr bwMode="auto">
              <a:xfrm>
                <a:off x="1138" y="1732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36" name="Oval 80"/>
              <p:cNvSpPr>
                <a:spLocks noChangeArrowheads="1"/>
              </p:cNvSpPr>
              <p:nvPr/>
            </p:nvSpPr>
            <p:spPr bwMode="auto">
              <a:xfrm>
                <a:off x="1368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37" name="Text Box 81"/>
              <p:cNvSpPr txBox="1">
                <a:spLocks noChangeArrowheads="1"/>
              </p:cNvSpPr>
              <p:nvPr/>
            </p:nvSpPr>
            <p:spPr bwMode="auto">
              <a:xfrm>
                <a:off x="1392" y="1809"/>
                <a:ext cx="142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38" name="Line 82"/>
              <p:cNvSpPr>
                <a:spLocks noChangeShapeType="1"/>
              </p:cNvSpPr>
              <p:nvPr/>
            </p:nvSpPr>
            <p:spPr bwMode="auto">
              <a:xfrm>
                <a:off x="1465" y="193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39" name="Line 83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0" name="Line 84"/>
              <p:cNvSpPr>
                <a:spLocks noChangeShapeType="1"/>
              </p:cNvSpPr>
              <p:nvPr/>
            </p:nvSpPr>
            <p:spPr bwMode="auto">
              <a:xfrm>
                <a:off x="1462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1" name="Line 85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2" name="Oval 86"/>
              <p:cNvSpPr>
                <a:spLocks noChangeArrowheads="1"/>
              </p:cNvSpPr>
              <p:nvPr/>
            </p:nvSpPr>
            <p:spPr bwMode="auto">
              <a:xfrm>
                <a:off x="1687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43" name="Text Box 87"/>
              <p:cNvSpPr txBox="1">
                <a:spLocks noChangeArrowheads="1"/>
              </p:cNvSpPr>
              <p:nvPr/>
            </p:nvSpPr>
            <p:spPr bwMode="auto">
              <a:xfrm>
                <a:off x="1709" y="1809"/>
                <a:ext cx="144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44" name="Line 88"/>
              <p:cNvSpPr>
                <a:spLocks noChangeShapeType="1"/>
              </p:cNvSpPr>
              <p:nvPr/>
            </p:nvSpPr>
            <p:spPr bwMode="auto">
              <a:xfrm>
                <a:off x="1776" y="194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5" name="Text Box 89"/>
              <p:cNvSpPr txBox="1">
                <a:spLocks noChangeArrowheads="1"/>
              </p:cNvSpPr>
              <p:nvPr/>
            </p:nvSpPr>
            <p:spPr bwMode="auto">
              <a:xfrm>
                <a:off x="1809" y="1736"/>
                <a:ext cx="282" cy="245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46" name="Oval 90"/>
              <p:cNvSpPr>
                <a:spLocks noChangeArrowheads="1"/>
              </p:cNvSpPr>
              <p:nvPr/>
            </p:nvSpPr>
            <p:spPr bwMode="auto">
              <a:xfrm>
                <a:off x="2041" y="1552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47" name="Text Box 91"/>
              <p:cNvSpPr txBox="1">
                <a:spLocks noChangeArrowheads="1"/>
              </p:cNvSpPr>
              <p:nvPr/>
            </p:nvSpPr>
            <p:spPr bwMode="auto">
              <a:xfrm>
                <a:off x="2062" y="1816"/>
                <a:ext cx="142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48" name="Line 92"/>
              <p:cNvSpPr>
                <a:spLocks noChangeShapeType="1"/>
              </p:cNvSpPr>
              <p:nvPr/>
            </p:nvSpPr>
            <p:spPr bwMode="auto">
              <a:xfrm>
                <a:off x="2138" y="1942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49" name="Line 93"/>
              <p:cNvSpPr>
                <a:spLocks noChangeShapeType="1"/>
              </p:cNvSpPr>
              <p:nvPr/>
            </p:nvSpPr>
            <p:spPr bwMode="auto">
              <a:xfrm>
                <a:off x="1773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50" name="Line 94"/>
              <p:cNvSpPr>
                <a:spLocks noChangeShapeType="1"/>
              </p:cNvSpPr>
              <p:nvPr/>
            </p:nvSpPr>
            <p:spPr bwMode="auto">
              <a:xfrm>
                <a:off x="2135" y="1729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51" name="Line 95"/>
              <p:cNvSpPr>
                <a:spLocks noChangeShapeType="1"/>
              </p:cNvSpPr>
              <p:nvPr/>
            </p:nvSpPr>
            <p:spPr bwMode="auto">
              <a:xfrm>
                <a:off x="1265" y="2193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52" name="Line 96"/>
              <p:cNvSpPr>
                <a:spLocks noChangeShapeType="1"/>
              </p:cNvSpPr>
              <p:nvPr/>
            </p:nvSpPr>
            <p:spPr bwMode="auto">
              <a:xfrm>
                <a:off x="1965" y="2189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53" name="Text Box 97"/>
              <p:cNvSpPr txBox="1">
                <a:spLocks noChangeArrowheads="1"/>
              </p:cNvSpPr>
              <p:nvPr/>
            </p:nvSpPr>
            <p:spPr bwMode="auto">
              <a:xfrm>
                <a:off x="1137" y="1491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54" name="Text Box 98"/>
              <p:cNvSpPr txBox="1">
                <a:spLocks noChangeArrowheads="1"/>
              </p:cNvSpPr>
              <p:nvPr/>
            </p:nvSpPr>
            <p:spPr bwMode="auto">
              <a:xfrm>
                <a:off x="1798" y="1487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</p:grpSp>
        <p:grpSp>
          <p:nvGrpSpPr>
            <p:cNvPr id="4" name="Group 99"/>
            <p:cNvGrpSpPr>
              <a:grpSpLocks/>
            </p:cNvGrpSpPr>
            <p:nvPr/>
          </p:nvGrpSpPr>
          <p:grpSpPr bwMode="auto">
            <a:xfrm>
              <a:off x="4253" y="935"/>
              <a:ext cx="1138" cy="773"/>
              <a:chOff x="1014" y="1487"/>
              <a:chExt cx="1202" cy="817"/>
            </a:xfrm>
          </p:grpSpPr>
          <p:sp>
            <p:nvSpPr>
              <p:cNvPr id="659556" name="Text Box 100"/>
              <p:cNvSpPr txBox="1">
                <a:spLocks noChangeArrowheads="1"/>
              </p:cNvSpPr>
              <p:nvPr/>
            </p:nvSpPr>
            <p:spPr bwMode="auto">
              <a:xfrm>
                <a:off x="1044" y="2057"/>
                <a:ext cx="463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57" name="Text Box 101"/>
              <p:cNvSpPr txBox="1">
                <a:spLocks noChangeArrowheads="1"/>
              </p:cNvSpPr>
              <p:nvPr/>
            </p:nvSpPr>
            <p:spPr bwMode="auto">
              <a:xfrm>
                <a:off x="1465" y="1963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58" name="Text Box 102"/>
              <p:cNvSpPr txBox="1">
                <a:spLocks noChangeArrowheads="1"/>
              </p:cNvSpPr>
              <p:nvPr/>
            </p:nvSpPr>
            <p:spPr bwMode="auto">
              <a:xfrm>
                <a:off x="1723" y="2054"/>
                <a:ext cx="467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59" name="Oval 103"/>
              <p:cNvSpPr>
                <a:spLocks noChangeArrowheads="1"/>
              </p:cNvSpPr>
              <p:nvPr/>
            </p:nvSpPr>
            <p:spPr bwMode="auto">
              <a:xfrm>
                <a:off x="1014" y="1558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60" name="Text Box 104"/>
              <p:cNvSpPr txBox="1">
                <a:spLocks noChangeArrowheads="1"/>
              </p:cNvSpPr>
              <p:nvPr/>
            </p:nvSpPr>
            <p:spPr bwMode="auto">
              <a:xfrm>
                <a:off x="1040" y="1811"/>
                <a:ext cx="141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61" name="Line 105"/>
              <p:cNvSpPr>
                <a:spLocks noChangeShapeType="1"/>
              </p:cNvSpPr>
              <p:nvPr/>
            </p:nvSpPr>
            <p:spPr bwMode="auto">
              <a:xfrm>
                <a:off x="1103" y="1940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2" name="Text Box 106"/>
              <p:cNvSpPr txBox="1">
                <a:spLocks noChangeArrowheads="1"/>
              </p:cNvSpPr>
              <p:nvPr/>
            </p:nvSpPr>
            <p:spPr bwMode="auto">
              <a:xfrm>
                <a:off x="1138" y="1732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63" name="Oval 107"/>
              <p:cNvSpPr>
                <a:spLocks noChangeArrowheads="1"/>
              </p:cNvSpPr>
              <p:nvPr/>
            </p:nvSpPr>
            <p:spPr bwMode="auto">
              <a:xfrm>
                <a:off x="1368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64" name="Text Box 108"/>
              <p:cNvSpPr txBox="1">
                <a:spLocks noChangeArrowheads="1"/>
              </p:cNvSpPr>
              <p:nvPr/>
            </p:nvSpPr>
            <p:spPr bwMode="auto">
              <a:xfrm>
                <a:off x="1392" y="1809"/>
                <a:ext cx="142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65" name="Line 109"/>
              <p:cNvSpPr>
                <a:spLocks noChangeShapeType="1"/>
              </p:cNvSpPr>
              <p:nvPr/>
            </p:nvSpPr>
            <p:spPr bwMode="auto">
              <a:xfrm>
                <a:off x="1465" y="193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6" name="Line 110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7" name="Line 111"/>
              <p:cNvSpPr>
                <a:spLocks noChangeShapeType="1"/>
              </p:cNvSpPr>
              <p:nvPr/>
            </p:nvSpPr>
            <p:spPr bwMode="auto">
              <a:xfrm>
                <a:off x="1462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8" name="Line 112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69" name="Oval 113"/>
              <p:cNvSpPr>
                <a:spLocks noChangeArrowheads="1"/>
              </p:cNvSpPr>
              <p:nvPr/>
            </p:nvSpPr>
            <p:spPr bwMode="auto">
              <a:xfrm>
                <a:off x="1687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70" name="Text Box 114"/>
              <p:cNvSpPr txBox="1">
                <a:spLocks noChangeArrowheads="1"/>
              </p:cNvSpPr>
              <p:nvPr/>
            </p:nvSpPr>
            <p:spPr bwMode="auto">
              <a:xfrm>
                <a:off x="1709" y="1809"/>
                <a:ext cx="144" cy="141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71" name="Line 115"/>
              <p:cNvSpPr>
                <a:spLocks noChangeShapeType="1"/>
              </p:cNvSpPr>
              <p:nvPr/>
            </p:nvSpPr>
            <p:spPr bwMode="auto">
              <a:xfrm>
                <a:off x="1776" y="194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2" name="Text Box 116"/>
              <p:cNvSpPr txBox="1">
                <a:spLocks noChangeArrowheads="1"/>
              </p:cNvSpPr>
              <p:nvPr/>
            </p:nvSpPr>
            <p:spPr bwMode="auto">
              <a:xfrm>
                <a:off x="1813" y="1736"/>
                <a:ext cx="282" cy="245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73" name="Oval 117"/>
              <p:cNvSpPr>
                <a:spLocks noChangeArrowheads="1"/>
              </p:cNvSpPr>
              <p:nvPr/>
            </p:nvSpPr>
            <p:spPr bwMode="auto">
              <a:xfrm>
                <a:off x="2041" y="1552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574" name="Text Box 118"/>
              <p:cNvSpPr txBox="1">
                <a:spLocks noChangeArrowheads="1"/>
              </p:cNvSpPr>
              <p:nvPr/>
            </p:nvSpPr>
            <p:spPr bwMode="auto">
              <a:xfrm>
                <a:off x="2062" y="1816"/>
                <a:ext cx="144" cy="140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59575" name="Line 119"/>
              <p:cNvSpPr>
                <a:spLocks noChangeShapeType="1"/>
              </p:cNvSpPr>
              <p:nvPr/>
            </p:nvSpPr>
            <p:spPr bwMode="auto">
              <a:xfrm>
                <a:off x="2138" y="1942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6" name="Line 120"/>
              <p:cNvSpPr>
                <a:spLocks noChangeShapeType="1"/>
              </p:cNvSpPr>
              <p:nvPr/>
            </p:nvSpPr>
            <p:spPr bwMode="auto">
              <a:xfrm>
                <a:off x="1773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7" name="Line 121"/>
              <p:cNvSpPr>
                <a:spLocks noChangeShapeType="1"/>
              </p:cNvSpPr>
              <p:nvPr/>
            </p:nvSpPr>
            <p:spPr bwMode="auto">
              <a:xfrm>
                <a:off x="2135" y="1729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8" name="Line 122"/>
              <p:cNvSpPr>
                <a:spLocks noChangeShapeType="1"/>
              </p:cNvSpPr>
              <p:nvPr/>
            </p:nvSpPr>
            <p:spPr bwMode="auto">
              <a:xfrm>
                <a:off x="1265" y="2193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79" name="Line 123"/>
              <p:cNvSpPr>
                <a:spLocks noChangeShapeType="1"/>
              </p:cNvSpPr>
              <p:nvPr/>
            </p:nvSpPr>
            <p:spPr bwMode="auto">
              <a:xfrm>
                <a:off x="1965" y="2189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80" name="Text Box 124"/>
              <p:cNvSpPr txBox="1">
                <a:spLocks noChangeArrowheads="1"/>
              </p:cNvSpPr>
              <p:nvPr/>
            </p:nvSpPr>
            <p:spPr bwMode="auto">
              <a:xfrm>
                <a:off x="1137" y="1491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59581" name="Text Box 125"/>
              <p:cNvSpPr txBox="1">
                <a:spLocks noChangeArrowheads="1"/>
              </p:cNvSpPr>
              <p:nvPr/>
            </p:nvSpPr>
            <p:spPr bwMode="auto">
              <a:xfrm>
                <a:off x="1798" y="1487"/>
                <a:ext cx="282" cy="244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</p:grpSp>
        <p:sp>
          <p:nvSpPr>
            <p:cNvPr id="659582" name="Line 126"/>
            <p:cNvSpPr>
              <a:spLocks noChangeShapeType="1"/>
            </p:cNvSpPr>
            <p:nvPr/>
          </p:nvSpPr>
          <p:spPr bwMode="auto">
            <a:xfrm>
              <a:off x="3516" y="1849"/>
              <a:ext cx="0" cy="105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9583" name="Line 127"/>
            <p:cNvSpPr>
              <a:spLocks noChangeShapeType="1"/>
            </p:cNvSpPr>
            <p:nvPr/>
          </p:nvSpPr>
          <p:spPr bwMode="auto">
            <a:xfrm>
              <a:off x="4794" y="1854"/>
              <a:ext cx="0" cy="105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Hierarchy: Simplified View 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What yields good hierarchy performance?</a:t>
            </a:r>
          </a:p>
          <a:p>
            <a:r>
              <a:rPr lang="en-US">
                <a:solidFill>
                  <a:srgbClr val="FF0000"/>
                </a:solidFill>
              </a:rPr>
              <a:t> Spatial locality</a:t>
            </a:r>
            <a:r>
              <a:rPr lang="en-US"/>
              <a:t>: use what’s brought in</a:t>
            </a:r>
          </a:p>
          <a:p>
            <a:pPr lvl="2"/>
            <a:r>
              <a:rPr lang="en-US">
                <a:solidFill>
                  <a:schemeClr val="hlink"/>
                </a:solidFill>
              </a:rPr>
              <a:t>Popular sizes: Cache lines 64B; Pages 4KB</a:t>
            </a:r>
          </a:p>
          <a:p>
            <a:r>
              <a:rPr lang="en-US">
                <a:solidFill>
                  <a:srgbClr val="FF0000"/>
                </a:solidFill>
              </a:rPr>
              <a:t> Temporal locality</a:t>
            </a:r>
            <a:r>
              <a:rPr lang="en-US"/>
              <a:t>: reuse it</a:t>
            </a:r>
          </a:p>
          <a:p>
            <a:r>
              <a:rPr lang="en-US">
                <a:solidFill>
                  <a:srgbClr val="FF0000"/>
                </a:solidFill>
              </a:rPr>
              <a:t> Constructive sharing</a:t>
            </a:r>
            <a:r>
              <a:rPr lang="en-US"/>
              <a:t>: don’t step on others’ toes</a:t>
            </a:r>
          </a:p>
          <a:p>
            <a:endParaRPr lang="en-US" sz="1400"/>
          </a:p>
          <a:p>
            <a:pPr>
              <a:buFontTx/>
              <a:buNone/>
            </a:pPr>
            <a:r>
              <a:rPr lang="en-US" sz="2800">
                <a:solidFill>
                  <a:schemeClr val="folHlink"/>
                </a:solidFill>
              </a:rPr>
              <a:t>How might one simplify the view?</a:t>
            </a:r>
          </a:p>
          <a:p>
            <a:r>
              <a:rPr lang="en-US">
                <a:solidFill>
                  <a:schemeClr val="folHlink"/>
                </a:solidFill>
              </a:rPr>
              <a:t> Approach 1: Design to a 2 or 3 level hierarchy (?)</a:t>
            </a:r>
          </a:p>
          <a:p>
            <a:r>
              <a:rPr lang="en-US">
                <a:solidFill>
                  <a:schemeClr val="folHlink"/>
                </a:solidFill>
              </a:rPr>
              <a:t> Approach 2: Design to a sequential hierarchy (?)</a:t>
            </a:r>
          </a:p>
          <a:p>
            <a:r>
              <a:rPr lang="en-US">
                <a:solidFill>
                  <a:schemeClr val="folHlink"/>
                </a:solidFill>
              </a:rPr>
              <a:t> Approach 3: Do both (??)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Multi-core Computing Lectures: </a:t>
            </a:r>
            <a:br>
              <a:rPr lang="en-US" dirty="0" smtClean="0"/>
            </a:br>
            <a:r>
              <a:rPr lang="en-US" b="0" dirty="0" smtClean="0"/>
              <a:t>Progress-to-date on Key Open Questions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704340"/>
            <a:ext cx="8788400" cy="3614420"/>
          </a:xfrm>
        </p:spPr>
        <p:txBody>
          <a:bodyPr/>
          <a:lstStyle/>
          <a:p>
            <a:r>
              <a:rPr lang="en-US" dirty="0" smtClean="0"/>
              <a:t> How to formally model multi-core hierarchies?</a:t>
            </a:r>
          </a:p>
          <a:p>
            <a:r>
              <a:rPr lang="en-US" dirty="0" smtClean="0"/>
              <a:t> What is the Algorithm Designer’s model?</a:t>
            </a:r>
          </a:p>
          <a:p>
            <a:r>
              <a:rPr lang="en-US" dirty="0" smtClean="0"/>
              <a:t> What runtime task scheduler should be used?</a:t>
            </a:r>
          </a:p>
          <a:p>
            <a:r>
              <a:rPr lang="en-US" dirty="0" smtClean="0"/>
              <a:t> What are the new algorithmic techniques?</a:t>
            </a:r>
          </a:p>
          <a:p>
            <a:r>
              <a:rPr lang="en-US" dirty="0" smtClean="0"/>
              <a:t> How do the algorithms perform in practice?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Sequential Hierarchies: Simplified View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2800" dirty="0"/>
              <a:t>External Memory Model</a:t>
            </a:r>
          </a:p>
          <a:p>
            <a:pPr lvl="2"/>
            <a:r>
              <a:rPr lang="en-US" dirty="0"/>
              <a:t>See </a:t>
            </a:r>
            <a:r>
              <a:rPr lang="en-US" dirty="0" smtClean="0"/>
              <a:t>[Vitter ‘01</a:t>
            </a:r>
            <a:r>
              <a:rPr lang="en-US" dirty="0"/>
              <a:t>]</a:t>
            </a:r>
          </a:p>
        </p:txBody>
      </p:sp>
      <p:sp>
        <p:nvSpPr>
          <p:cNvPr id="650245" name="Text Box 5"/>
          <p:cNvSpPr txBox="1">
            <a:spLocks noChangeArrowheads="1"/>
          </p:cNvSpPr>
          <p:nvPr/>
        </p:nvSpPr>
        <p:spPr bwMode="auto">
          <a:xfrm>
            <a:off x="6400800" y="2867025"/>
            <a:ext cx="2732088" cy="22828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>
                <a:solidFill>
                  <a:srgbClr val="9900CC"/>
                </a:solidFill>
              </a:rPr>
              <a:t>Simple model</a:t>
            </a:r>
          </a:p>
          <a:p>
            <a:pPr algn="l">
              <a:lnSpc>
                <a:spcPct val="150000"/>
              </a:lnSpc>
            </a:pPr>
            <a:r>
              <a:rPr lang="en-US">
                <a:solidFill>
                  <a:srgbClr val="9900CC"/>
                </a:solidFill>
              </a:rPr>
              <a:t>Minimize I/Os</a:t>
            </a:r>
            <a:endParaRPr lang="en-US" sz="1200">
              <a:solidFill>
                <a:srgbClr val="9900CC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>
                <a:solidFill>
                  <a:srgbClr val="9900CC"/>
                </a:solidFill>
              </a:rPr>
              <a:t>Only 2 levels</a:t>
            </a:r>
          </a:p>
          <a:p>
            <a:pPr algn="l">
              <a:lnSpc>
                <a:spcPct val="150000"/>
              </a:lnSpc>
            </a:pPr>
            <a:r>
              <a:rPr lang="en-US">
                <a:solidFill>
                  <a:srgbClr val="9900CC"/>
                </a:solidFill>
              </a:rPr>
              <a:t>Only 1 “cache”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46075" y="2422525"/>
            <a:ext cx="5440363" cy="3138488"/>
            <a:chOff x="803" y="1391"/>
            <a:chExt cx="3427" cy="1977"/>
          </a:xfrm>
        </p:grpSpPr>
        <p:sp>
          <p:nvSpPr>
            <p:cNvPr id="650247" name="Rectangle 7"/>
            <p:cNvSpPr>
              <a:spLocks noChangeArrowheads="1"/>
            </p:cNvSpPr>
            <p:nvPr/>
          </p:nvSpPr>
          <p:spPr bwMode="auto">
            <a:xfrm>
              <a:off x="803" y="1391"/>
              <a:ext cx="3427" cy="1977"/>
            </a:xfrm>
            <a:prstGeom prst="rect">
              <a:avLst/>
            </a:prstGeom>
            <a:solidFill>
              <a:schemeClr val="tx2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249" name="Line 9"/>
            <p:cNvSpPr>
              <a:spLocks noChangeShapeType="1"/>
            </p:cNvSpPr>
            <p:nvPr/>
          </p:nvSpPr>
          <p:spPr bwMode="auto">
            <a:xfrm>
              <a:off x="2476" y="1876"/>
              <a:ext cx="0" cy="37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0250" name="Text Box 10"/>
            <p:cNvSpPr txBox="1">
              <a:spLocks noChangeArrowheads="1"/>
            </p:cNvSpPr>
            <p:nvPr/>
          </p:nvSpPr>
          <p:spPr bwMode="auto">
            <a:xfrm>
              <a:off x="1354" y="1509"/>
              <a:ext cx="2266" cy="352"/>
            </a:xfrm>
            <a:prstGeom prst="rect">
              <a:avLst/>
            </a:prstGeom>
            <a:solidFill>
              <a:srgbClr val="66FF66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Main Memory (size M)</a:t>
              </a:r>
            </a:p>
          </p:txBody>
        </p:sp>
        <p:sp>
          <p:nvSpPr>
            <p:cNvPr id="650251" name="AutoShape 11"/>
            <p:cNvSpPr>
              <a:spLocks noChangeAspect="1" noChangeArrowheads="1"/>
            </p:cNvSpPr>
            <p:nvPr/>
          </p:nvSpPr>
          <p:spPr bwMode="auto">
            <a:xfrm>
              <a:off x="1073" y="2219"/>
              <a:ext cx="539" cy="731"/>
            </a:xfrm>
            <a:prstGeom prst="can">
              <a:avLst>
                <a:gd name="adj" fmla="val 33905"/>
              </a:avLst>
            </a:prstGeom>
            <a:solidFill>
              <a:srgbClr val="CCEC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650252" name="AutoShape 12"/>
            <p:cNvSpPr>
              <a:spLocks noChangeAspect="1" noChangeArrowheads="1"/>
            </p:cNvSpPr>
            <p:nvPr/>
          </p:nvSpPr>
          <p:spPr bwMode="auto">
            <a:xfrm>
              <a:off x="1537" y="2224"/>
              <a:ext cx="539" cy="731"/>
            </a:xfrm>
            <a:prstGeom prst="can">
              <a:avLst>
                <a:gd name="adj" fmla="val 33905"/>
              </a:avLst>
            </a:prstGeom>
            <a:solidFill>
              <a:srgbClr val="CCEC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253" name="AutoShape 13"/>
            <p:cNvSpPr>
              <a:spLocks noChangeAspect="1" noChangeArrowheads="1"/>
            </p:cNvSpPr>
            <p:nvPr/>
          </p:nvSpPr>
          <p:spPr bwMode="auto">
            <a:xfrm>
              <a:off x="2026" y="2217"/>
              <a:ext cx="539" cy="732"/>
            </a:xfrm>
            <a:prstGeom prst="can">
              <a:avLst>
                <a:gd name="adj" fmla="val 33952"/>
              </a:avLst>
            </a:prstGeom>
            <a:solidFill>
              <a:srgbClr val="CCEC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254" name="AutoShape 14"/>
            <p:cNvSpPr>
              <a:spLocks noChangeAspect="1" noChangeArrowheads="1"/>
            </p:cNvSpPr>
            <p:nvPr/>
          </p:nvSpPr>
          <p:spPr bwMode="auto">
            <a:xfrm>
              <a:off x="2489" y="2224"/>
              <a:ext cx="539" cy="731"/>
            </a:xfrm>
            <a:prstGeom prst="can">
              <a:avLst>
                <a:gd name="adj" fmla="val 33905"/>
              </a:avLst>
            </a:prstGeom>
            <a:solidFill>
              <a:srgbClr val="CCEC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255" name="AutoShape 15"/>
            <p:cNvSpPr>
              <a:spLocks noChangeAspect="1" noChangeArrowheads="1"/>
            </p:cNvSpPr>
            <p:nvPr/>
          </p:nvSpPr>
          <p:spPr bwMode="auto">
            <a:xfrm>
              <a:off x="2961" y="2221"/>
              <a:ext cx="539" cy="731"/>
            </a:xfrm>
            <a:prstGeom prst="can">
              <a:avLst>
                <a:gd name="adj" fmla="val 33905"/>
              </a:avLst>
            </a:prstGeom>
            <a:solidFill>
              <a:srgbClr val="CCEC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256" name="AutoShape 16"/>
            <p:cNvSpPr>
              <a:spLocks noChangeAspect="1" noChangeArrowheads="1"/>
            </p:cNvSpPr>
            <p:nvPr/>
          </p:nvSpPr>
          <p:spPr bwMode="auto">
            <a:xfrm>
              <a:off x="3441" y="2219"/>
              <a:ext cx="539" cy="731"/>
            </a:xfrm>
            <a:prstGeom prst="can">
              <a:avLst>
                <a:gd name="adj" fmla="val 33905"/>
              </a:avLst>
            </a:prstGeom>
            <a:solidFill>
              <a:srgbClr val="CCEC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257" name="Text Box 17"/>
            <p:cNvSpPr txBox="1">
              <a:spLocks noChangeArrowheads="1"/>
            </p:cNvSpPr>
            <p:nvPr/>
          </p:nvSpPr>
          <p:spPr bwMode="auto">
            <a:xfrm>
              <a:off x="1351" y="2477"/>
              <a:ext cx="2252" cy="288"/>
            </a:xfrm>
            <a:prstGeom prst="rect">
              <a:avLst/>
            </a:prstGeom>
            <a:solidFill>
              <a:srgbClr val="CCECFF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>
                  <a:solidFill>
                    <a:srgbClr val="000000"/>
                  </a:solidFill>
                </a:rPr>
                <a:t>External Memory</a:t>
              </a:r>
            </a:p>
          </p:txBody>
        </p:sp>
        <p:sp>
          <p:nvSpPr>
            <p:cNvPr id="650258" name="Text Box 18"/>
            <p:cNvSpPr txBox="1">
              <a:spLocks noChangeArrowheads="1"/>
            </p:cNvSpPr>
            <p:nvPr/>
          </p:nvSpPr>
          <p:spPr bwMode="auto">
            <a:xfrm>
              <a:off x="2514" y="1866"/>
              <a:ext cx="1269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Block size B</a:t>
              </a:r>
            </a:p>
          </p:txBody>
        </p:sp>
        <p:sp>
          <p:nvSpPr>
            <p:cNvPr id="650259" name="Text Box 19"/>
            <p:cNvSpPr txBox="1">
              <a:spLocks noChangeArrowheads="1"/>
            </p:cNvSpPr>
            <p:nvPr/>
          </p:nvSpPr>
          <p:spPr bwMode="auto">
            <a:xfrm>
              <a:off x="1197" y="3031"/>
              <a:ext cx="2655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External Memory Model</a:t>
              </a:r>
            </a:p>
          </p:txBody>
        </p:sp>
      </p:grpSp>
      <p:sp>
        <p:nvSpPr>
          <p:cNvPr id="650261" name="Text Box 21"/>
          <p:cNvSpPr txBox="1">
            <a:spLocks noChangeArrowheads="1"/>
          </p:cNvSpPr>
          <p:nvPr/>
        </p:nvSpPr>
        <p:spPr bwMode="auto">
          <a:xfrm>
            <a:off x="612775" y="5905500"/>
            <a:ext cx="7789863" cy="457200"/>
          </a:xfrm>
          <a:prstGeom prst="rect">
            <a:avLst/>
          </a:prstGeom>
          <a:solidFill>
            <a:schemeClr val="folHlink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Can be good choice if bottleneck is last level</a:t>
            </a:r>
          </a:p>
        </p:txBody>
      </p:sp>
      <p:pic>
        <p:nvPicPr>
          <p:cNvPr id="650262" name="Picture 22" descr="face-frowny-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5188" y="4133850"/>
            <a:ext cx="442912" cy="442913"/>
          </a:xfrm>
          <a:prstGeom prst="rect">
            <a:avLst/>
          </a:prstGeom>
          <a:noFill/>
        </p:spPr>
      </p:pic>
      <p:pic>
        <p:nvPicPr>
          <p:cNvPr id="650263" name="Picture 23" descr="face-smily-gre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0738" y="3040063"/>
            <a:ext cx="450850" cy="450850"/>
          </a:xfrm>
          <a:prstGeom prst="rect">
            <a:avLst/>
          </a:prstGeom>
          <a:noFill/>
        </p:spPr>
      </p:pic>
      <p:pic>
        <p:nvPicPr>
          <p:cNvPr id="650264" name="Picture 24" descr="face-smily-gre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4550" y="3570288"/>
            <a:ext cx="450850" cy="450850"/>
          </a:xfrm>
          <a:prstGeom prst="rect">
            <a:avLst/>
          </a:prstGeom>
          <a:noFill/>
        </p:spPr>
      </p:pic>
      <p:pic>
        <p:nvPicPr>
          <p:cNvPr id="650265" name="Picture 25" descr="face-frowny-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3125" y="4679950"/>
            <a:ext cx="442913" cy="442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5" grpId="0"/>
      <p:bldP spid="65026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Sequential Hierarchies: Simplified View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942975"/>
            <a:ext cx="8788400" cy="5397500"/>
          </a:xfrm>
        </p:spPr>
        <p:txBody>
          <a:bodyPr/>
          <a:lstStyle/>
          <a:p>
            <a:r>
              <a:rPr lang="en-US" sz="2800" dirty="0"/>
              <a:t> </a:t>
            </a:r>
            <a:r>
              <a:rPr lang="en-US" sz="2800" dirty="0" smtClean="0"/>
              <a:t>Cache-Oblivious Model </a:t>
            </a:r>
            <a:r>
              <a:rPr lang="en-US" b="0" dirty="0" smtClean="0">
                <a:solidFill>
                  <a:schemeClr val="folHlink"/>
                </a:solidFill>
              </a:rPr>
              <a:t>[</a:t>
            </a:r>
            <a:r>
              <a:rPr lang="en-US" b="0" dirty="0" err="1" smtClean="0">
                <a:solidFill>
                  <a:schemeClr val="folHlink"/>
                </a:solidFill>
              </a:rPr>
              <a:t>Frigo</a:t>
            </a:r>
            <a:r>
              <a:rPr lang="en-US" b="0" dirty="0" smtClean="0">
                <a:solidFill>
                  <a:schemeClr val="folHlink"/>
                </a:solidFill>
              </a:rPr>
              <a:t> et al. ’99]</a:t>
            </a:r>
            <a:endParaRPr lang="en-US" b="0" dirty="0">
              <a:solidFill>
                <a:schemeClr val="folHlink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1463" y="1552575"/>
            <a:ext cx="4291012" cy="2511425"/>
            <a:chOff x="1366" y="2323"/>
            <a:chExt cx="2703" cy="1582"/>
          </a:xfrm>
        </p:grpSpPr>
        <p:sp>
          <p:nvSpPr>
            <p:cNvPr id="652293" name="Rectangle 5"/>
            <p:cNvSpPr>
              <a:spLocks noChangeArrowheads="1"/>
            </p:cNvSpPr>
            <p:nvPr/>
          </p:nvSpPr>
          <p:spPr bwMode="auto">
            <a:xfrm>
              <a:off x="1366" y="2323"/>
              <a:ext cx="2703" cy="1560"/>
            </a:xfrm>
            <a:prstGeom prst="rect">
              <a:avLst/>
            </a:prstGeom>
            <a:solidFill>
              <a:schemeClr val="tx2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579" y="2416"/>
              <a:ext cx="2293" cy="1141"/>
              <a:chOff x="3271" y="2722"/>
              <a:chExt cx="2293" cy="1141"/>
            </a:xfrm>
          </p:grpSpPr>
          <p:sp>
            <p:nvSpPr>
              <p:cNvPr id="652295" name="Line 7"/>
              <p:cNvSpPr>
                <a:spLocks noChangeShapeType="1"/>
              </p:cNvSpPr>
              <p:nvPr/>
            </p:nvSpPr>
            <p:spPr bwMode="auto">
              <a:xfrm>
                <a:off x="4378" y="3033"/>
                <a:ext cx="0" cy="263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296" name="Text Box 8"/>
              <p:cNvSpPr txBox="1">
                <a:spLocks noChangeArrowheads="1"/>
              </p:cNvSpPr>
              <p:nvPr/>
            </p:nvSpPr>
            <p:spPr bwMode="auto">
              <a:xfrm>
                <a:off x="3493" y="2722"/>
                <a:ext cx="1787" cy="306"/>
              </a:xfrm>
              <a:prstGeom prst="rect">
                <a:avLst/>
              </a:prstGeom>
              <a:solidFill>
                <a:srgbClr val="66FF66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Main Memory (size M)</a:t>
                </a:r>
              </a:p>
            </p:txBody>
          </p:sp>
          <p:sp>
            <p:nvSpPr>
              <p:cNvPr id="652297" name="AutoShape 9"/>
              <p:cNvSpPr>
                <a:spLocks noChangeAspect="1" noChangeArrowheads="1"/>
              </p:cNvSpPr>
              <p:nvPr/>
            </p:nvSpPr>
            <p:spPr bwMode="auto">
              <a:xfrm>
                <a:off x="3271" y="3282"/>
                <a:ext cx="425" cy="577"/>
              </a:xfrm>
              <a:prstGeom prst="can">
                <a:avLst>
                  <a:gd name="adj" fmla="val 33941"/>
                </a:avLst>
              </a:prstGeom>
              <a:solidFill>
                <a:srgbClr val="CCEC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652298" name="AutoShape 10"/>
              <p:cNvSpPr>
                <a:spLocks noChangeAspect="1" noChangeArrowheads="1"/>
              </p:cNvSpPr>
              <p:nvPr/>
            </p:nvSpPr>
            <p:spPr bwMode="auto">
              <a:xfrm>
                <a:off x="3637" y="3286"/>
                <a:ext cx="425" cy="577"/>
              </a:xfrm>
              <a:prstGeom prst="can">
                <a:avLst>
                  <a:gd name="adj" fmla="val 33941"/>
                </a:avLst>
              </a:prstGeom>
              <a:solidFill>
                <a:srgbClr val="CCEC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299" name="AutoShape 11"/>
              <p:cNvSpPr>
                <a:spLocks noChangeAspect="1" noChangeArrowheads="1"/>
              </p:cNvSpPr>
              <p:nvPr/>
            </p:nvSpPr>
            <p:spPr bwMode="auto">
              <a:xfrm>
                <a:off x="4023" y="3281"/>
                <a:ext cx="425" cy="577"/>
              </a:xfrm>
              <a:prstGeom prst="can">
                <a:avLst>
                  <a:gd name="adj" fmla="val 33941"/>
                </a:avLst>
              </a:prstGeom>
              <a:solidFill>
                <a:srgbClr val="CCEC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300" name="AutoShape 12"/>
              <p:cNvSpPr>
                <a:spLocks noChangeAspect="1" noChangeArrowheads="1"/>
              </p:cNvSpPr>
              <p:nvPr/>
            </p:nvSpPr>
            <p:spPr bwMode="auto">
              <a:xfrm>
                <a:off x="4388" y="3286"/>
                <a:ext cx="425" cy="577"/>
              </a:xfrm>
              <a:prstGeom prst="can">
                <a:avLst>
                  <a:gd name="adj" fmla="val 33941"/>
                </a:avLst>
              </a:prstGeom>
              <a:solidFill>
                <a:srgbClr val="CCEC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301" name="AutoShape 13"/>
              <p:cNvSpPr>
                <a:spLocks noChangeAspect="1" noChangeArrowheads="1"/>
              </p:cNvSpPr>
              <p:nvPr/>
            </p:nvSpPr>
            <p:spPr bwMode="auto">
              <a:xfrm>
                <a:off x="4760" y="3284"/>
                <a:ext cx="425" cy="577"/>
              </a:xfrm>
              <a:prstGeom prst="can">
                <a:avLst>
                  <a:gd name="adj" fmla="val 33941"/>
                </a:avLst>
              </a:prstGeom>
              <a:solidFill>
                <a:srgbClr val="CCEC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302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5139" y="3282"/>
                <a:ext cx="425" cy="577"/>
              </a:xfrm>
              <a:prstGeom prst="can">
                <a:avLst>
                  <a:gd name="adj" fmla="val 33941"/>
                </a:avLst>
              </a:prstGeom>
              <a:solidFill>
                <a:srgbClr val="CCEC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303" name="Text Box 15"/>
              <p:cNvSpPr txBox="1">
                <a:spLocks noChangeArrowheads="1"/>
              </p:cNvSpPr>
              <p:nvPr/>
            </p:nvSpPr>
            <p:spPr bwMode="auto">
              <a:xfrm>
                <a:off x="3490" y="3486"/>
                <a:ext cx="1777" cy="250"/>
              </a:xfrm>
              <a:prstGeom prst="rect">
                <a:avLst/>
              </a:prstGeom>
              <a:solidFill>
                <a:srgbClr val="CCECFF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>
                    <a:solidFill>
                      <a:srgbClr val="000000"/>
                    </a:solidFill>
                  </a:rPr>
                  <a:t>External Memory</a:t>
                </a:r>
              </a:p>
            </p:txBody>
          </p:sp>
          <p:sp>
            <p:nvSpPr>
              <p:cNvPr id="652304" name="Text Box 16"/>
              <p:cNvSpPr txBox="1">
                <a:spLocks noChangeArrowheads="1"/>
              </p:cNvSpPr>
              <p:nvPr/>
            </p:nvSpPr>
            <p:spPr bwMode="auto">
              <a:xfrm>
                <a:off x="4372" y="3029"/>
                <a:ext cx="1073" cy="250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0"/>
                  <a:t>Block size B</a:t>
                </a:r>
              </a:p>
            </p:txBody>
          </p:sp>
        </p:grpSp>
        <p:sp>
          <p:nvSpPr>
            <p:cNvPr id="652305" name="Text Box 17"/>
            <p:cNvSpPr txBox="1">
              <a:spLocks noChangeArrowheads="1"/>
            </p:cNvSpPr>
            <p:nvPr/>
          </p:nvSpPr>
          <p:spPr bwMode="auto">
            <a:xfrm>
              <a:off x="1680" y="3617"/>
              <a:ext cx="2096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Ideal Cache Model</a:t>
              </a:r>
            </a:p>
          </p:txBody>
        </p:sp>
      </p:grpSp>
      <p:sp>
        <p:nvSpPr>
          <p:cNvPr id="652306" name="Text Box 18"/>
          <p:cNvSpPr txBox="1">
            <a:spLocks noChangeArrowheads="1"/>
          </p:cNvSpPr>
          <p:nvPr/>
        </p:nvSpPr>
        <p:spPr bwMode="auto">
          <a:xfrm>
            <a:off x="5087938" y="1846263"/>
            <a:ext cx="3598862" cy="17653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Twist on EM Model: </a:t>
            </a:r>
            <a:br>
              <a:rPr lang="en-US"/>
            </a:br>
            <a:r>
              <a:rPr lang="en-US"/>
              <a:t>M &amp; B unknown</a:t>
            </a:r>
            <a:br>
              <a:rPr lang="en-US"/>
            </a:br>
            <a:r>
              <a:rPr lang="en-US"/>
              <a:t>to Algorithm</a:t>
            </a:r>
          </a:p>
          <a:p>
            <a:endParaRPr lang="en-US" sz="1400">
              <a:solidFill>
                <a:srgbClr val="9900CC"/>
              </a:solidFill>
            </a:endParaRPr>
          </a:p>
          <a:p>
            <a:r>
              <a:rPr lang="en-US">
                <a:solidFill>
                  <a:srgbClr val="9900CC"/>
                </a:solidFill>
              </a:rPr>
              <a:t>    simple model</a:t>
            </a:r>
            <a:endParaRPr lang="en-US"/>
          </a:p>
        </p:txBody>
      </p:sp>
      <p:sp>
        <p:nvSpPr>
          <p:cNvPr id="652307" name="Text Box 19"/>
          <p:cNvSpPr txBox="1">
            <a:spLocks noChangeArrowheads="1"/>
          </p:cNvSpPr>
          <p:nvPr/>
        </p:nvSpPr>
        <p:spPr bwMode="auto">
          <a:xfrm>
            <a:off x="-58738" y="4740275"/>
            <a:ext cx="9267826" cy="8223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00CC"/>
                </a:solidFill>
              </a:rPr>
              <a:t>      Key Goal      Guaranteed good cache performance</a:t>
            </a:r>
            <a:br>
              <a:rPr lang="en-US">
                <a:solidFill>
                  <a:srgbClr val="9900CC"/>
                </a:solidFill>
              </a:rPr>
            </a:br>
            <a:r>
              <a:rPr lang="en-US">
                <a:solidFill>
                  <a:srgbClr val="9900CC"/>
                </a:solidFill>
              </a:rPr>
              <a:t>                 at </a:t>
            </a:r>
            <a:r>
              <a:rPr lang="en-US">
                <a:solidFill>
                  <a:srgbClr val="FF0000"/>
                </a:solidFill>
              </a:rPr>
              <a:t>all </a:t>
            </a:r>
            <a:r>
              <a:rPr lang="en-US">
                <a:solidFill>
                  <a:srgbClr val="9900CC"/>
                </a:solidFill>
              </a:rPr>
              <a:t>levels of hierarchy </a:t>
            </a:r>
          </a:p>
        </p:txBody>
      </p:sp>
      <p:sp>
        <p:nvSpPr>
          <p:cNvPr id="652308" name="AutoShape 20"/>
          <p:cNvSpPr>
            <a:spLocks noChangeArrowheads="1"/>
          </p:cNvSpPr>
          <p:nvPr/>
        </p:nvSpPr>
        <p:spPr bwMode="auto">
          <a:xfrm>
            <a:off x="2286000" y="4840288"/>
            <a:ext cx="371475" cy="292100"/>
          </a:xfrm>
          <a:prstGeom prst="rightArrow">
            <a:avLst>
              <a:gd name="adj1" fmla="val 50000"/>
              <a:gd name="adj2" fmla="val 31793"/>
            </a:avLst>
          </a:prstGeom>
          <a:solidFill>
            <a:srgbClr val="9900CC"/>
          </a:soli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2309" name="Text Box 21"/>
          <p:cNvSpPr txBox="1">
            <a:spLocks noChangeArrowheads="1"/>
          </p:cNvSpPr>
          <p:nvPr/>
        </p:nvSpPr>
        <p:spPr bwMode="auto">
          <a:xfrm>
            <a:off x="573088" y="5505450"/>
            <a:ext cx="6297612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9900CC"/>
                </a:solidFill>
              </a:rPr>
              <a:t>Single CPU only (All caches shared)</a:t>
            </a:r>
          </a:p>
        </p:txBody>
      </p:sp>
      <p:sp>
        <p:nvSpPr>
          <p:cNvPr id="652310" name="Text Box 22"/>
          <p:cNvSpPr txBox="1">
            <a:spLocks noChangeArrowheads="1"/>
          </p:cNvSpPr>
          <p:nvPr/>
        </p:nvSpPr>
        <p:spPr bwMode="auto">
          <a:xfrm>
            <a:off x="-69850" y="4156075"/>
            <a:ext cx="9301163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Key Algorithm Goal: Good performance for any M &amp; B</a:t>
            </a:r>
          </a:p>
        </p:txBody>
      </p:sp>
      <p:sp>
        <p:nvSpPr>
          <p:cNvPr id="652311" name="Text Box 23"/>
          <p:cNvSpPr txBox="1">
            <a:spLocks noChangeArrowheads="1"/>
          </p:cNvSpPr>
          <p:nvPr/>
        </p:nvSpPr>
        <p:spPr bwMode="auto">
          <a:xfrm>
            <a:off x="1687513" y="6005513"/>
            <a:ext cx="5765800" cy="457200"/>
          </a:xfrm>
          <a:prstGeom prst="rect">
            <a:avLst/>
          </a:prstGeom>
          <a:solidFill>
            <a:schemeClr val="folHlink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Encourages Hierarchical Locality</a:t>
            </a:r>
          </a:p>
        </p:txBody>
      </p:sp>
      <p:pic>
        <p:nvPicPr>
          <p:cNvPr id="652312" name="Picture 24" descr="face-smily-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3178175"/>
            <a:ext cx="450850" cy="450850"/>
          </a:xfrm>
          <a:prstGeom prst="rect">
            <a:avLst/>
          </a:prstGeom>
          <a:noFill/>
        </p:spPr>
      </p:pic>
      <p:pic>
        <p:nvPicPr>
          <p:cNvPr id="652313" name="Picture 25" descr="face-smily-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4740275"/>
            <a:ext cx="450850" cy="450850"/>
          </a:xfrm>
          <a:prstGeom prst="rect">
            <a:avLst/>
          </a:prstGeom>
          <a:noFill/>
        </p:spPr>
      </p:pic>
      <p:pic>
        <p:nvPicPr>
          <p:cNvPr id="652314" name="Picture 26" descr="face-frowny-r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" y="5505450"/>
            <a:ext cx="442912" cy="442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307" grpId="0"/>
      <p:bldP spid="652308" grpId="0" animBg="1"/>
      <p:bldP spid="652309" grpId="0"/>
      <p:bldP spid="6523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3038"/>
            <a:ext cx="9144000" cy="517525"/>
          </a:xfrm>
        </p:spPr>
        <p:txBody>
          <a:bodyPr/>
          <a:lstStyle/>
          <a:p>
            <a:r>
              <a:rPr lang="en-US"/>
              <a:t>Example Paradigms Achieving Key Goal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03275"/>
            <a:ext cx="8532813" cy="360363"/>
          </a:xfrm>
        </p:spPr>
        <p:txBody>
          <a:bodyPr/>
          <a:lstStyle/>
          <a:p>
            <a:r>
              <a:rPr lang="en-US"/>
              <a:t> Scan: e.g., computing the sum of N items</a:t>
            </a:r>
          </a:p>
        </p:txBody>
      </p:sp>
      <p:sp>
        <p:nvSpPr>
          <p:cNvPr id="670724" name="Rectangle 4"/>
          <p:cNvSpPr>
            <a:spLocks noChangeArrowheads="1"/>
          </p:cNvSpPr>
          <p:nvPr/>
        </p:nvSpPr>
        <p:spPr bwMode="auto">
          <a:xfrm>
            <a:off x="571500" y="1385888"/>
            <a:ext cx="5546725" cy="300037"/>
          </a:xfrm>
          <a:prstGeom prst="rect">
            <a:avLst/>
          </a:prstGeom>
          <a:solidFill>
            <a:srgbClr val="FF99FF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0725" name="Line 5"/>
          <p:cNvSpPr>
            <a:spLocks noChangeShapeType="1"/>
          </p:cNvSpPr>
          <p:nvPr/>
        </p:nvSpPr>
        <p:spPr bwMode="auto">
          <a:xfrm flipV="1">
            <a:off x="657225" y="1528763"/>
            <a:ext cx="5418138" cy="142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0726" name="Text Box 6"/>
          <p:cNvSpPr txBox="1">
            <a:spLocks noChangeArrowheads="1"/>
          </p:cNvSpPr>
          <p:nvPr/>
        </p:nvSpPr>
        <p:spPr bwMode="auto">
          <a:xfrm>
            <a:off x="6175375" y="1216025"/>
            <a:ext cx="2967038" cy="7016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9900CC"/>
                </a:solidFill>
              </a:rPr>
              <a:t>N/B misses, for</a:t>
            </a:r>
            <a:br>
              <a:rPr lang="en-US" sz="2000">
                <a:solidFill>
                  <a:srgbClr val="9900CC"/>
                </a:solidFill>
              </a:rPr>
            </a:br>
            <a:r>
              <a:rPr lang="en-US" sz="2000">
                <a:solidFill>
                  <a:srgbClr val="9900CC"/>
                </a:solidFill>
              </a:rPr>
              <a:t>any B (optimal)</a:t>
            </a:r>
          </a:p>
        </p:txBody>
      </p:sp>
      <p:sp>
        <p:nvSpPr>
          <p:cNvPr id="670727" name="Rectangle 7"/>
          <p:cNvSpPr>
            <a:spLocks noChangeArrowheads="1"/>
          </p:cNvSpPr>
          <p:nvPr/>
        </p:nvSpPr>
        <p:spPr bwMode="auto">
          <a:xfrm>
            <a:off x="6332538" y="2779713"/>
            <a:ext cx="1187450" cy="1171575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/>
              <a:t>B</a:t>
            </a:r>
            <a:r>
              <a:rPr lang="en-US" sz="1400"/>
              <a:t>11</a:t>
            </a:r>
          </a:p>
        </p:txBody>
      </p:sp>
      <p:sp>
        <p:nvSpPr>
          <p:cNvPr id="670728" name="Rectangle 8"/>
          <p:cNvSpPr>
            <a:spLocks noChangeArrowheads="1"/>
          </p:cNvSpPr>
          <p:nvPr/>
        </p:nvSpPr>
        <p:spPr bwMode="auto">
          <a:xfrm>
            <a:off x="6332538" y="3962400"/>
            <a:ext cx="1187450" cy="1171575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/>
              <a:t>B</a:t>
            </a:r>
            <a:r>
              <a:rPr lang="en-US" sz="1400"/>
              <a:t>21</a:t>
            </a:r>
          </a:p>
        </p:txBody>
      </p:sp>
      <p:sp>
        <p:nvSpPr>
          <p:cNvPr id="670729" name="Rectangle 9"/>
          <p:cNvSpPr>
            <a:spLocks noChangeArrowheads="1"/>
          </p:cNvSpPr>
          <p:nvPr/>
        </p:nvSpPr>
        <p:spPr bwMode="auto">
          <a:xfrm>
            <a:off x="239713" y="2255838"/>
            <a:ext cx="89027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l" eaLnBrk="1" hangingPunct="1">
              <a:spcBef>
                <a:spcPct val="60000"/>
              </a:spcBef>
              <a:buFontTx/>
              <a:buChar char="•"/>
            </a:pPr>
            <a:r>
              <a:rPr lang="en-US"/>
              <a:t> Divide-and-Conquer: e.g., matrix multiply C=A*B</a:t>
            </a:r>
          </a:p>
        </p:txBody>
      </p:sp>
      <p:sp>
        <p:nvSpPr>
          <p:cNvPr id="670730" name="Rectangle 10"/>
          <p:cNvSpPr>
            <a:spLocks noChangeArrowheads="1"/>
          </p:cNvSpPr>
          <p:nvPr/>
        </p:nvSpPr>
        <p:spPr bwMode="auto">
          <a:xfrm>
            <a:off x="527050" y="2786063"/>
            <a:ext cx="1187450" cy="1171575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/>
              <a:t>A</a:t>
            </a:r>
            <a:r>
              <a:rPr lang="en-US" sz="1400"/>
              <a:t>11</a:t>
            </a:r>
            <a:r>
              <a:rPr lang="en-US" sz="2000"/>
              <a:t>*B</a:t>
            </a:r>
            <a:r>
              <a:rPr lang="en-US" sz="1400"/>
              <a:t>11</a:t>
            </a:r>
          </a:p>
          <a:p>
            <a:r>
              <a:rPr lang="en-US" sz="2000"/>
              <a:t>+</a:t>
            </a:r>
          </a:p>
          <a:p>
            <a:r>
              <a:rPr lang="en-US" sz="2000"/>
              <a:t>A</a:t>
            </a:r>
            <a:r>
              <a:rPr lang="en-US" sz="1400"/>
              <a:t>12</a:t>
            </a:r>
            <a:r>
              <a:rPr lang="en-US" sz="2000"/>
              <a:t>*B</a:t>
            </a:r>
            <a:r>
              <a:rPr lang="en-US" sz="1400"/>
              <a:t>21</a:t>
            </a:r>
          </a:p>
        </p:txBody>
      </p:sp>
      <p:sp>
        <p:nvSpPr>
          <p:cNvPr id="670731" name="Rectangle 11"/>
          <p:cNvSpPr>
            <a:spLocks noChangeArrowheads="1"/>
          </p:cNvSpPr>
          <p:nvPr/>
        </p:nvSpPr>
        <p:spPr bwMode="auto">
          <a:xfrm>
            <a:off x="3478213" y="2782888"/>
            <a:ext cx="1187450" cy="1171575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/>
              <a:t>A</a:t>
            </a:r>
            <a:r>
              <a:rPr lang="en-US" sz="1400"/>
              <a:t>11</a:t>
            </a:r>
          </a:p>
        </p:txBody>
      </p:sp>
      <p:sp>
        <p:nvSpPr>
          <p:cNvPr id="670732" name="Rectangle 12"/>
          <p:cNvSpPr>
            <a:spLocks noChangeArrowheads="1"/>
          </p:cNvSpPr>
          <p:nvPr/>
        </p:nvSpPr>
        <p:spPr bwMode="auto">
          <a:xfrm>
            <a:off x="4675188" y="2779713"/>
            <a:ext cx="1187450" cy="1171575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/>
              <a:t>A</a:t>
            </a:r>
            <a:r>
              <a:rPr lang="en-US" sz="1400"/>
              <a:t>12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3388" y="5942013"/>
            <a:ext cx="5838825" cy="454025"/>
            <a:chOff x="867" y="3644"/>
            <a:chExt cx="3678" cy="286"/>
          </a:xfrm>
        </p:grpSpPr>
        <p:sp>
          <p:nvSpPr>
            <p:cNvPr id="670734" name="Text Box 14"/>
            <p:cNvSpPr txBox="1">
              <a:spLocks noChangeArrowheads="1"/>
            </p:cNvSpPr>
            <p:nvPr/>
          </p:nvSpPr>
          <p:spPr bwMode="auto">
            <a:xfrm>
              <a:off x="867" y="3680"/>
              <a:ext cx="3678" cy="250"/>
            </a:xfrm>
            <a:prstGeom prst="rect">
              <a:avLst/>
            </a:prstGeom>
            <a:solidFill>
              <a:schemeClr val="bg1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9900CC"/>
                  </a:solidFill>
                </a:rPr>
                <a:t>O(N /B + N /(B*√M)) misses (optimal)</a:t>
              </a:r>
            </a:p>
          </p:txBody>
        </p:sp>
        <p:sp>
          <p:nvSpPr>
            <p:cNvPr id="670735" name="Line 15"/>
            <p:cNvSpPr>
              <a:spLocks noChangeShapeType="1"/>
            </p:cNvSpPr>
            <p:nvPr/>
          </p:nvSpPr>
          <p:spPr bwMode="auto">
            <a:xfrm>
              <a:off x="2571" y="3726"/>
              <a:ext cx="144" cy="0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0736" name="Text Box 16"/>
            <p:cNvSpPr txBox="1">
              <a:spLocks noChangeArrowheads="1"/>
            </p:cNvSpPr>
            <p:nvPr/>
          </p:nvSpPr>
          <p:spPr bwMode="auto">
            <a:xfrm>
              <a:off x="1215" y="3644"/>
              <a:ext cx="207" cy="21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9900CC"/>
                  </a:solidFill>
                </a:rPr>
                <a:t>2</a:t>
              </a:r>
            </a:p>
          </p:txBody>
        </p:sp>
        <p:sp>
          <p:nvSpPr>
            <p:cNvPr id="670737" name="Text Box 17"/>
            <p:cNvSpPr txBox="1">
              <a:spLocks noChangeArrowheads="1"/>
            </p:cNvSpPr>
            <p:nvPr/>
          </p:nvSpPr>
          <p:spPr bwMode="auto">
            <a:xfrm>
              <a:off x="1899" y="3644"/>
              <a:ext cx="207" cy="21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9900CC"/>
                  </a:solidFill>
                </a:rPr>
                <a:t>3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36563" y="2776538"/>
            <a:ext cx="8466137" cy="3798887"/>
            <a:chOff x="428" y="1659"/>
            <a:chExt cx="5333" cy="2393"/>
          </a:xfrm>
        </p:grpSpPr>
        <p:sp>
          <p:nvSpPr>
            <p:cNvPr id="670739" name="Rectangle 19"/>
            <p:cNvSpPr>
              <a:spLocks noChangeArrowheads="1"/>
            </p:cNvSpPr>
            <p:nvPr/>
          </p:nvSpPr>
          <p:spPr bwMode="auto">
            <a:xfrm>
              <a:off x="1230" y="1663"/>
              <a:ext cx="748" cy="738"/>
            </a:xfrm>
            <a:prstGeom prst="rect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/>
                <a:t>A</a:t>
              </a:r>
              <a:r>
                <a:rPr lang="en-US" sz="1400"/>
                <a:t>11</a:t>
              </a:r>
              <a:r>
                <a:rPr lang="en-US" sz="2000"/>
                <a:t>*B</a:t>
              </a:r>
              <a:r>
                <a:rPr lang="en-US" sz="1400"/>
                <a:t>12</a:t>
              </a:r>
            </a:p>
            <a:p>
              <a:r>
                <a:rPr lang="en-US" sz="2000"/>
                <a:t>+</a:t>
              </a:r>
            </a:p>
            <a:p>
              <a:r>
                <a:rPr lang="en-US" sz="2000"/>
                <a:t>A</a:t>
              </a:r>
              <a:r>
                <a:rPr lang="en-US" sz="1400"/>
                <a:t>12</a:t>
              </a:r>
              <a:r>
                <a:rPr lang="en-US" sz="2000"/>
                <a:t>*B</a:t>
              </a:r>
              <a:r>
                <a:rPr lang="en-US" sz="1400"/>
                <a:t>22</a:t>
              </a:r>
            </a:p>
          </p:txBody>
        </p:sp>
        <p:sp>
          <p:nvSpPr>
            <p:cNvPr id="670740" name="Text Box 20"/>
            <p:cNvSpPr txBox="1">
              <a:spLocks noChangeArrowheads="1"/>
            </p:cNvSpPr>
            <p:nvPr/>
          </p:nvSpPr>
          <p:spPr bwMode="auto">
            <a:xfrm>
              <a:off x="2025" y="2241"/>
              <a:ext cx="243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</a:t>
              </a:r>
            </a:p>
          </p:txBody>
        </p:sp>
        <p:sp>
          <p:nvSpPr>
            <p:cNvPr id="670741" name="Text Box 21"/>
            <p:cNvSpPr txBox="1">
              <a:spLocks noChangeArrowheads="1"/>
            </p:cNvSpPr>
            <p:nvPr/>
          </p:nvSpPr>
          <p:spPr bwMode="auto">
            <a:xfrm>
              <a:off x="3879" y="2291"/>
              <a:ext cx="253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*</a:t>
              </a:r>
            </a:p>
          </p:txBody>
        </p: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428" y="1659"/>
              <a:ext cx="5333" cy="2393"/>
              <a:chOff x="428" y="1659"/>
              <a:chExt cx="5333" cy="2393"/>
            </a:xfrm>
          </p:grpSpPr>
          <p:sp>
            <p:nvSpPr>
              <p:cNvPr id="670743" name="Rectangle 23"/>
              <p:cNvSpPr>
                <a:spLocks noChangeArrowheads="1"/>
              </p:cNvSpPr>
              <p:nvPr/>
            </p:nvSpPr>
            <p:spPr bwMode="auto">
              <a:xfrm>
                <a:off x="483" y="2401"/>
                <a:ext cx="748" cy="738"/>
              </a:xfrm>
              <a:prstGeom prst="rect">
                <a:avLst/>
              </a:prstGeom>
              <a:solidFill>
                <a:schemeClr val="accent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A</a:t>
                </a:r>
                <a:r>
                  <a:rPr lang="en-US" sz="1400"/>
                  <a:t>21</a:t>
                </a:r>
                <a:r>
                  <a:rPr lang="en-US" sz="2000"/>
                  <a:t>*B</a:t>
                </a:r>
                <a:r>
                  <a:rPr lang="en-US" sz="1400"/>
                  <a:t>11</a:t>
                </a:r>
              </a:p>
              <a:p>
                <a:r>
                  <a:rPr lang="en-US" sz="2000"/>
                  <a:t>+</a:t>
                </a:r>
              </a:p>
              <a:p>
                <a:r>
                  <a:rPr lang="en-US" sz="2000"/>
                  <a:t>A</a:t>
                </a:r>
                <a:r>
                  <a:rPr lang="en-US" sz="1400"/>
                  <a:t>22</a:t>
                </a:r>
                <a:r>
                  <a:rPr lang="en-US" sz="2000"/>
                  <a:t>*B</a:t>
                </a:r>
                <a:r>
                  <a:rPr lang="en-US" sz="1400"/>
                  <a:t>21</a:t>
                </a:r>
              </a:p>
            </p:txBody>
          </p:sp>
          <p:sp>
            <p:nvSpPr>
              <p:cNvPr id="670744" name="Rectangle 24"/>
              <p:cNvSpPr>
                <a:spLocks noChangeArrowheads="1"/>
              </p:cNvSpPr>
              <p:nvPr/>
            </p:nvSpPr>
            <p:spPr bwMode="auto">
              <a:xfrm>
                <a:off x="1228" y="2399"/>
                <a:ext cx="748" cy="738"/>
              </a:xfrm>
              <a:prstGeom prst="rect">
                <a:avLst/>
              </a:prstGeom>
              <a:solidFill>
                <a:schemeClr val="accent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A</a:t>
                </a:r>
                <a:r>
                  <a:rPr lang="en-US" sz="1400"/>
                  <a:t>21</a:t>
                </a:r>
                <a:r>
                  <a:rPr lang="en-US" sz="2000"/>
                  <a:t>*B</a:t>
                </a:r>
                <a:r>
                  <a:rPr lang="en-US" sz="1400"/>
                  <a:t>12</a:t>
                </a:r>
              </a:p>
              <a:p>
                <a:r>
                  <a:rPr lang="en-US" sz="2000"/>
                  <a:t>+</a:t>
                </a:r>
              </a:p>
              <a:p>
                <a:r>
                  <a:rPr lang="en-US" sz="2000"/>
                  <a:t>A</a:t>
                </a:r>
                <a:r>
                  <a:rPr lang="en-US" sz="1400"/>
                  <a:t>22</a:t>
                </a:r>
                <a:r>
                  <a:rPr lang="en-US" sz="2000"/>
                  <a:t>*B</a:t>
                </a:r>
                <a:r>
                  <a:rPr lang="en-US" sz="1400"/>
                  <a:t>22</a:t>
                </a:r>
              </a:p>
            </p:txBody>
          </p:sp>
          <p:sp>
            <p:nvSpPr>
              <p:cNvPr id="670745" name="Rectangle 25"/>
              <p:cNvSpPr>
                <a:spLocks noChangeArrowheads="1"/>
              </p:cNvSpPr>
              <p:nvPr/>
            </p:nvSpPr>
            <p:spPr bwMode="auto">
              <a:xfrm>
                <a:off x="2344" y="2408"/>
                <a:ext cx="748" cy="738"/>
              </a:xfrm>
              <a:prstGeom prst="rect">
                <a:avLst/>
              </a:prstGeom>
              <a:solidFill>
                <a:schemeClr val="accent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A</a:t>
                </a:r>
                <a:r>
                  <a:rPr lang="en-US" sz="1400"/>
                  <a:t>21</a:t>
                </a:r>
              </a:p>
            </p:txBody>
          </p:sp>
          <p:sp>
            <p:nvSpPr>
              <p:cNvPr id="670746" name="Rectangle 26"/>
              <p:cNvSpPr>
                <a:spLocks noChangeArrowheads="1"/>
              </p:cNvSpPr>
              <p:nvPr/>
            </p:nvSpPr>
            <p:spPr bwMode="auto">
              <a:xfrm>
                <a:off x="3098" y="2406"/>
                <a:ext cx="748" cy="738"/>
              </a:xfrm>
              <a:prstGeom prst="rect">
                <a:avLst/>
              </a:prstGeom>
              <a:solidFill>
                <a:schemeClr val="accent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A</a:t>
                </a:r>
                <a:r>
                  <a:rPr lang="en-US" sz="1400"/>
                  <a:t>22</a:t>
                </a:r>
              </a:p>
            </p:txBody>
          </p:sp>
          <p:sp>
            <p:nvSpPr>
              <p:cNvPr id="670747" name="Rectangle 27"/>
              <p:cNvSpPr>
                <a:spLocks noChangeArrowheads="1"/>
              </p:cNvSpPr>
              <p:nvPr/>
            </p:nvSpPr>
            <p:spPr bwMode="auto">
              <a:xfrm>
                <a:off x="4896" y="1659"/>
                <a:ext cx="748" cy="738"/>
              </a:xfrm>
              <a:prstGeom prst="rect">
                <a:avLst/>
              </a:prstGeom>
              <a:solidFill>
                <a:schemeClr val="accent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B</a:t>
                </a:r>
                <a:r>
                  <a:rPr lang="en-US" sz="1400"/>
                  <a:t>12</a:t>
                </a:r>
              </a:p>
            </p:txBody>
          </p:sp>
          <p:sp>
            <p:nvSpPr>
              <p:cNvPr id="670748" name="Rectangle 28"/>
              <p:cNvSpPr>
                <a:spLocks noChangeArrowheads="1"/>
              </p:cNvSpPr>
              <p:nvPr/>
            </p:nvSpPr>
            <p:spPr bwMode="auto">
              <a:xfrm>
                <a:off x="4896" y="2404"/>
                <a:ext cx="748" cy="738"/>
              </a:xfrm>
              <a:prstGeom prst="rect">
                <a:avLst/>
              </a:prstGeom>
              <a:solidFill>
                <a:schemeClr val="accent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B</a:t>
                </a:r>
                <a:r>
                  <a:rPr lang="en-US" sz="1400"/>
                  <a:t>22</a:t>
                </a:r>
              </a:p>
            </p:txBody>
          </p:sp>
          <p:sp>
            <p:nvSpPr>
              <p:cNvPr id="670749" name="Text Box 29"/>
              <p:cNvSpPr txBox="1">
                <a:spLocks noChangeArrowheads="1"/>
              </p:cNvSpPr>
              <p:nvPr/>
            </p:nvSpPr>
            <p:spPr bwMode="auto">
              <a:xfrm>
                <a:off x="428" y="3200"/>
                <a:ext cx="4419" cy="518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/>
                  <a:t>Divide: Recursively compute</a:t>
                </a:r>
                <a:r>
                  <a:rPr lang="en-US"/>
                  <a:t> </a:t>
                </a:r>
                <a:r>
                  <a:rPr lang="en-US" sz="2000"/>
                  <a:t>A</a:t>
                </a:r>
                <a:r>
                  <a:rPr lang="en-US" sz="1400"/>
                  <a:t>11</a:t>
                </a:r>
                <a:r>
                  <a:rPr lang="en-US" sz="2000"/>
                  <a:t>*B</a:t>
                </a:r>
                <a:r>
                  <a:rPr lang="en-US" sz="1400"/>
                  <a:t>11</a:t>
                </a:r>
                <a:r>
                  <a:rPr lang="en-US" sz="2000"/>
                  <a:t>,…,</a:t>
                </a:r>
                <a:r>
                  <a:rPr lang="en-US" sz="1400"/>
                  <a:t> </a:t>
                </a:r>
                <a:r>
                  <a:rPr lang="en-US" sz="2000"/>
                  <a:t>A</a:t>
                </a:r>
                <a:r>
                  <a:rPr lang="en-US" sz="1400"/>
                  <a:t>22</a:t>
                </a:r>
                <a:r>
                  <a:rPr lang="en-US" sz="2000"/>
                  <a:t>*B</a:t>
                </a:r>
                <a:r>
                  <a:rPr lang="en-US" sz="1400"/>
                  <a:t>22</a:t>
                </a:r>
              </a:p>
              <a:p>
                <a:pPr algn="l"/>
                <a:r>
                  <a:rPr lang="en-US" sz="2000"/>
                  <a:t>Conquer: Compute 4 quadrant sums</a:t>
                </a:r>
                <a:r>
                  <a:rPr lang="en-US"/>
                  <a:t> </a:t>
                </a:r>
              </a:p>
            </p:txBody>
          </p:sp>
          <p:sp>
            <p:nvSpPr>
              <p:cNvPr id="670750" name="Text Box 30"/>
              <p:cNvSpPr txBox="1">
                <a:spLocks noChangeArrowheads="1"/>
              </p:cNvSpPr>
              <p:nvPr/>
            </p:nvSpPr>
            <p:spPr bwMode="auto">
              <a:xfrm>
                <a:off x="4870" y="3226"/>
                <a:ext cx="891" cy="826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solidFill>
                      <a:schemeClr val="folHlink"/>
                    </a:solidFill>
                  </a:rPr>
                  <a:t>Uses</a:t>
                </a:r>
              </a:p>
              <a:p>
                <a:r>
                  <a:rPr lang="en-US" sz="2000" b="0">
                    <a:solidFill>
                      <a:schemeClr val="folHlink"/>
                    </a:solidFill>
                  </a:rPr>
                  <a:t>Recursive</a:t>
                </a:r>
                <a:br>
                  <a:rPr lang="en-US" sz="2000" b="0">
                    <a:solidFill>
                      <a:schemeClr val="folHlink"/>
                    </a:solidFill>
                  </a:rPr>
                </a:br>
                <a:r>
                  <a:rPr lang="en-US" sz="2000" b="0">
                    <a:solidFill>
                      <a:schemeClr val="folHlink"/>
                    </a:solidFill>
                  </a:rPr>
                  <a:t>Z-order</a:t>
                </a:r>
                <a:br>
                  <a:rPr lang="en-US" sz="2000" b="0">
                    <a:solidFill>
                      <a:schemeClr val="folHlink"/>
                    </a:solidFill>
                  </a:rPr>
                </a:br>
                <a:r>
                  <a:rPr lang="en-US" sz="2000" b="0">
                    <a:solidFill>
                      <a:schemeClr val="folHlink"/>
                    </a:solidFill>
                  </a:rPr>
                  <a:t>Layout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6707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707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707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6707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6707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6707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6707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707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707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6707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6707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6707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6707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6707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6707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0725" grpId="0" animBg="1"/>
      <p:bldP spid="670726" grpId="0"/>
      <p:bldP spid="670727" grpId="0" animBg="1"/>
      <p:bldP spid="670728" grpId="0" animBg="1"/>
      <p:bldP spid="670729" grpId="0"/>
      <p:bldP spid="670730" grpId="0" animBg="1"/>
      <p:bldP spid="670731" grpId="0" animBg="1"/>
      <p:bldP spid="67073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Multicore Hierarchies: Key Challenge</a:t>
            </a:r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942975"/>
            <a:ext cx="8788400" cy="5397500"/>
          </a:xfrm>
        </p:spPr>
        <p:txBody>
          <a:bodyPr/>
          <a:lstStyle/>
          <a:p>
            <a:r>
              <a:rPr lang="en-US"/>
              <a:t> Theory underlying Ideal Cache Model falls apart </a:t>
            </a:r>
            <a:br>
              <a:rPr lang="en-US"/>
            </a:br>
            <a:r>
              <a:rPr lang="en-US"/>
              <a:t>   once introduce parallelism:</a:t>
            </a:r>
          </a:p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8588" y="1746250"/>
            <a:ext cx="8882062" cy="1263650"/>
            <a:chOff x="465" y="1593"/>
            <a:chExt cx="5166" cy="495"/>
          </a:xfrm>
        </p:grpSpPr>
        <p:sp>
          <p:nvSpPr>
            <p:cNvPr id="656389" name="Rectangle 5"/>
            <p:cNvSpPr>
              <a:spLocks noChangeArrowheads="1"/>
            </p:cNvSpPr>
            <p:nvPr/>
          </p:nvSpPr>
          <p:spPr bwMode="auto">
            <a:xfrm>
              <a:off x="465" y="1593"/>
              <a:ext cx="5166" cy="495"/>
            </a:xfrm>
            <a:prstGeom prst="rect">
              <a:avLst/>
            </a:prstGeom>
            <a:solidFill>
              <a:srgbClr val="CCEC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90" name="Rectangle 6"/>
            <p:cNvSpPr>
              <a:spLocks noChangeArrowheads="1"/>
            </p:cNvSpPr>
            <p:nvPr/>
          </p:nvSpPr>
          <p:spPr bwMode="auto">
            <a:xfrm>
              <a:off x="531" y="1636"/>
              <a:ext cx="5039" cy="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r>
                <a:rPr lang="en-US"/>
                <a:t>  Good performance for any M &amp; B on 2 levels</a:t>
              </a:r>
              <a:br>
                <a:rPr lang="en-US"/>
              </a:br>
              <a:r>
                <a:rPr lang="en-US">
                  <a:solidFill>
                    <a:srgbClr val="FF0000"/>
                  </a:solidFill>
                </a:rPr>
                <a:t>DOES NOT</a:t>
              </a:r>
              <a:r>
                <a:rPr lang="en-US"/>
                <a:t/>
              </a:r>
              <a:br>
                <a:rPr lang="en-US"/>
              </a:br>
              <a:r>
                <a:rPr lang="en-US"/>
                <a:t>imply good performance at all levels of hierarchy</a:t>
              </a:r>
              <a:endParaRPr lang="en-US" sz="2800"/>
            </a:p>
          </p:txBody>
        </p:sp>
      </p:grpSp>
      <p:sp>
        <p:nvSpPr>
          <p:cNvPr id="656391" name="Text Box 7"/>
          <p:cNvSpPr txBox="1">
            <a:spLocks noChangeArrowheads="1"/>
          </p:cNvSpPr>
          <p:nvPr/>
        </p:nvSpPr>
        <p:spPr bwMode="auto">
          <a:xfrm>
            <a:off x="292100" y="3430588"/>
            <a:ext cx="6324600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</a:rPr>
              <a:t>Key reason: Caches not fully shared</a:t>
            </a:r>
          </a:p>
        </p:txBody>
      </p:sp>
      <p:sp>
        <p:nvSpPr>
          <p:cNvPr id="656392" name="Rectangle 8"/>
          <p:cNvSpPr>
            <a:spLocks noChangeArrowheads="1"/>
          </p:cNvSpPr>
          <p:nvPr/>
        </p:nvSpPr>
        <p:spPr bwMode="auto">
          <a:xfrm>
            <a:off x="0" y="3281363"/>
            <a:ext cx="9144000" cy="3203575"/>
          </a:xfrm>
          <a:prstGeom prst="rect">
            <a:avLst/>
          </a:prstGeom>
          <a:solidFill>
            <a:srgbClr val="FFCCCC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6393" name="Text Box 9"/>
          <p:cNvSpPr txBox="1">
            <a:spLocks noChangeArrowheads="1"/>
          </p:cNvSpPr>
          <p:nvPr/>
        </p:nvSpPr>
        <p:spPr bwMode="auto">
          <a:xfrm>
            <a:off x="501650" y="3354388"/>
            <a:ext cx="6324600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</a:rPr>
              <a:t>Key reason: Caches not fully shared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889000" y="3910013"/>
            <a:ext cx="3206750" cy="2170112"/>
            <a:chOff x="1471" y="2636"/>
            <a:chExt cx="2020" cy="1367"/>
          </a:xfrm>
        </p:grpSpPr>
        <p:sp>
          <p:nvSpPr>
            <p:cNvPr id="656395" name="Text Box 11"/>
            <p:cNvSpPr txBox="1">
              <a:spLocks noChangeArrowheads="1"/>
            </p:cNvSpPr>
            <p:nvPr/>
          </p:nvSpPr>
          <p:spPr bwMode="auto">
            <a:xfrm>
              <a:off x="1906" y="3697"/>
              <a:ext cx="1174" cy="306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  <a:cs typeface="Arial" charset="0"/>
                </a:rPr>
                <a:t>L2 Cache</a:t>
              </a:r>
              <a:endParaRPr lang="en-US" sz="8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6396" name="Text Box 12"/>
            <p:cNvSpPr txBox="1">
              <a:spLocks noChangeArrowheads="1"/>
            </p:cNvSpPr>
            <p:nvPr/>
          </p:nvSpPr>
          <p:spPr bwMode="auto">
            <a:xfrm>
              <a:off x="1764" y="3697"/>
              <a:ext cx="1440" cy="306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  <a:cs typeface="Arial" charset="0"/>
                </a:rPr>
                <a:t>Shared L2 Cache</a:t>
              </a:r>
              <a:endParaRPr lang="en-US" sz="8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2156" y="2638"/>
              <a:ext cx="655" cy="1051"/>
              <a:chOff x="2438" y="692"/>
              <a:chExt cx="655" cy="1051"/>
            </a:xfrm>
          </p:grpSpPr>
          <p:sp>
            <p:nvSpPr>
              <p:cNvPr id="656398" name="Line 14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399" name="Oval 15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6400" name="Text Box 16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CPU2</a:t>
                </a:r>
              </a:p>
            </p:txBody>
          </p:sp>
          <p:sp>
            <p:nvSpPr>
              <p:cNvPr id="656401" name="Text Box 17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48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L1</a:t>
                </a:r>
              </a:p>
            </p:txBody>
          </p:sp>
          <p:sp>
            <p:nvSpPr>
              <p:cNvPr id="656402" name="Line 18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471" y="2644"/>
              <a:ext cx="655" cy="1051"/>
              <a:chOff x="2438" y="692"/>
              <a:chExt cx="655" cy="1051"/>
            </a:xfrm>
          </p:grpSpPr>
          <p:sp>
            <p:nvSpPr>
              <p:cNvPr id="656404" name="Line 2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405" name="Oval 2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6406" name="Text Box 2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CPU1</a:t>
                </a:r>
              </a:p>
            </p:txBody>
          </p:sp>
          <p:sp>
            <p:nvSpPr>
              <p:cNvPr id="656407" name="Text Box 23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48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L1</a:t>
                </a:r>
              </a:p>
            </p:txBody>
          </p:sp>
          <p:sp>
            <p:nvSpPr>
              <p:cNvPr id="656408" name="Line 24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836" y="2636"/>
              <a:ext cx="655" cy="1051"/>
              <a:chOff x="2438" y="692"/>
              <a:chExt cx="655" cy="1051"/>
            </a:xfrm>
          </p:grpSpPr>
          <p:sp>
            <p:nvSpPr>
              <p:cNvPr id="656410" name="Line 26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411" name="Oval 27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6412" name="Text Box 28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CPU3</a:t>
                </a:r>
              </a:p>
            </p:txBody>
          </p:sp>
          <p:sp>
            <p:nvSpPr>
              <p:cNvPr id="656413" name="Text Box 29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48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L1</a:t>
                </a:r>
              </a:p>
            </p:txBody>
          </p:sp>
          <p:sp>
            <p:nvSpPr>
              <p:cNvPr id="656414" name="Line 30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56415" name="Text Box 31"/>
          <p:cNvSpPr txBox="1">
            <a:spLocks noChangeArrowheads="1"/>
          </p:cNvSpPr>
          <p:nvPr/>
        </p:nvSpPr>
        <p:spPr bwMode="auto">
          <a:xfrm>
            <a:off x="4467225" y="4384675"/>
            <a:ext cx="4351338" cy="15240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0">
                <a:solidFill>
                  <a:srgbClr val="000000"/>
                </a:solidFill>
              </a:rPr>
              <a:t>What’s good for CPU1 is</a:t>
            </a:r>
            <a:br>
              <a:rPr lang="en-US" b="0">
                <a:solidFill>
                  <a:srgbClr val="000000"/>
                </a:solidFill>
              </a:rPr>
            </a:br>
            <a:r>
              <a:rPr lang="en-US" b="0">
                <a:solidFill>
                  <a:srgbClr val="000000"/>
                </a:solidFill>
              </a:rPr>
              <a:t>often bad for CPU2 &amp; CPU3</a:t>
            </a:r>
          </a:p>
          <a:p>
            <a:pPr algn="l"/>
            <a:endParaRPr lang="en-US" sz="600" b="0">
              <a:solidFill>
                <a:srgbClr val="000000"/>
              </a:solidFill>
            </a:endParaRPr>
          </a:p>
          <a:p>
            <a:pPr algn="l"/>
            <a:r>
              <a:rPr lang="en-US" sz="2000"/>
              <a:t>   e.g., all want to write B</a:t>
            </a:r>
            <a:br>
              <a:rPr lang="en-US" sz="2000"/>
            </a:br>
            <a:r>
              <a:rPr lang="en-US" sz="2000"/>
              <a:t>            at ≈ the same time</a:t>
            </a: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1346200" y="5561013"/>
            <a:ext cx="358775" cy="366712"/>
            <a:chOff x="317" y="3576"/>
            <a:chExt cx="226" cy="231"/>
          </a:xfrm>
        </p:grpSpPr>
        <p:sp>
          <p:nvSpPr>
            <p:cNvPr id="656417" name="Rectangle 33"/>
            <p:cNvSpPr>
              <a:spLocks noChangeArrowheads="1"/>
            </p:cNvSpPr>
            <p:nvPr/>
          </p:nvSpPr>
          <p:spPr bwMode="auto">
            <a:xfrm>
              <a:off x="366" y="3621"/>
              <a:ext cx="128" cy="137"/>
            </a:xfrm>
            <a:prstGeom prst="rect">
              <a:avLst/>
            </a:prstGeom>
            <a:solidFill>
              <a:schemeClr val="accent1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18" name="Text Box 34"/>
            <p:cNvSpPr txBox="1">
              <a:spLocks noChangeArrowheads="1"/>
            </p:cNvSpPr>
            <p:nvPr/>
          </p:nvSpPr>
          <p:spPr bwMode="auto">
            <a:xfrm>
              <a:off x="317" y="3576"/>
              <a:ext cx="226" cy="231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B</a:t>
              </a:r>
            </a:p>
          </p:txBody>
        </p:sp>
      </p:grpSp>
      <p:pic>
        <p:nvPicPr>
          <p:cNvPr id="656420" name="Picture 36" descr="face-frowny-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38" y="1906588"/>
            <a:ext cx="442912" cy="442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7 4.50867E-6 L 0.00017 -0.0811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8115 L 0.06719 -0.02797 C 0.08125 -0.01595 0.10226 -0.00924 0.12414 -0.00924 C 0.14914 -0.00924 0.1691 -0.01595 0.18316 -0.02797 L 0.25018 -0.08115 " pathEditMode="relative" rAng="0" ptsTypes="FffFF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552 -0.07885 L 0.15885 -0.02752 C 0.1658 -0.01596 0.17639 -0.00925 0.18733 -0.00925 C 0.19965 -0.00925 0.20972 -0.01596 0.21667 -0.02752 L 0.25017 -0.07885 " pathEditMode="relative" rAng="0" ptsTypes="FffFF">
                                      <p:cBhvr>
                                        <p:cTn id="25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7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18 -0.08116 L 0.03386 -0.02659 C 0.04097 -0.01411 0.05156 -0.00717 0.06268 -0.00717 C 0.07535 -0.00717 0.08542 -0.01411 0.09254 -0.02659 L 0.12639 -0.08116 " pathEditMode="relative" rAng="0" ptsTypes="FffFF">
                                      <p:cBhvr>
                                        <p:cTn id="28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93" grpId="0"/>
      <p:bldP spid="6564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Multicore Hierarchies</a:t>
            </a:r>
            <a:br>
              <a:rPr lang="en-US"/>
            </a:br>
            <a:r>
              <a:rPr lang="en-US"/>
              <a:t>Key New Dimension: Scheduling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82700" y="1368425"/>
            <a:ext cx="6545263" cy="1046163"/>
            <a:chOff x="465" y="1593"/>
            <a:chExt cx="5166" cy="495"/>
          </a:xfrm>
        </p:grpSpPr>
        <p:sp>
          <p:nvSpPr>
            <p:cNvPr id="657413" name="Rectangle 5"/>
            <p:cNvSpPr>
              <a:spLocks noChangeArrowheads="1"/>
            </p:cNvSpPr>
            <p:nvPr/>
          </p:nvSpPr>
          <p:spPr bwMode="auto">
            <a:xfrm>
              <a:off x="465" y="1593"/>
              <a:ext cx="5166" cy="495"/>
            </a:xfrm>
            <a:prstGeom prst="rect">
              <a:avLst/>
            </a:prstGeom>
            <a:solidFill>
              <a:srgbClr val="CCEC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7414" name="Rectangle 6"/>
            <p:cNvSpPr>
              <a:spLocks noChangeArrowheads="1"/>
            </p:cNvSpPr>
            <p:nvPr/>
          </p:nvSpPr>
          <p:spPr bwMode="auto">
            <a:xfrm>
              <a:off x="531" y="1636"/>
              <a:ext cx="5039" cy="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r>
                <a:rPr lang="en-US" sz="2800"/>
                <a:t>Key new dimension: </a:t>
              </a:r>
              <a:br>
                <a:rPr lang="en-US" sz="2800"/>
              </a:br>
              <a:r>
                <a:rPr lang="en-US" sz="2800"/>
                <a:t>Scheduling of parallel threads</a:t>
              </a:r>
              <a:endParaRPr lang="en-US" sz="3200"/>
            </a:p>
          </p:txBody>
        </p:sp>
      </p:grpSp>
      <p:sp>
        <p:nvSpPr>
          <p:cNvPr id="657415" name="Text Box 7"/>
          <p:cNvSpPr txBox="1">
            <a:spLocks noChangeArrowheads="1"/>
          </p:cNvSpPr>
          <p:nvPr/>
        </p:nvSpPr>
        <p:spPr bwMode="auto">
          <a:xfrm>
            <a:off x="292100" y="3430588"/>
            <a:ext cx="6324600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</a:rPr>
              <a:t>Key reason: Caches not fully shared</a:t>
            </a:r>
          </a:p>
        </p:txBody>
      </p:sp>
      <p:sp>
        <p:nvSpPr>
          <p:cNvPr id="657416" name="Rectangle 8"/>
          <p:cNvSpPr>
            <a:spLocks noChangeArrowheads="1"/>
          </p:cNvSpPr>
          <p:nvPr/>
        </p:nvSpPr>
        <p:spPr bwMode="auto">
          <a:xfrm>
            <a:off x="0" y="3281363"/>
            <a:ext cx="9144000" cy="3203575"/>
          </a:xfrm>
          <a:prstGeom prst="rect">
            <a:avLst/>
          </a:prstGeom>
          <a:solidFill>
            <a:srgbClr val="FFCCCC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7445" name="Text Box 37"/>
          <p:cNvSpPr txBox="1">
            <a:spLocks noChangeArrowheads="1"/>
          </p:cNvSpPr>
          <p:nvPr/>
        </p:nvSpPr>
        <p:spPr bwMode="auto">
          <a:xfrm>
            <a:off x="958850" y="2533650"/>
            <a:ext cx="7223125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Has LARGE impact on cache performance</a:t>
            </a: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96863" y="3575050"/>
            <a:ext cx="3206750" cy="2170113"/>
            <a:chOff x="1471" y="2636"/>
            <a:chExt cx="2020" cy="1367"/>
          </a:xfrm>
        </p:grpSpPr>
        <p:sp>
          <p:nvSpPr>
            <p:cNvPr id="657448" name="Text Box 40"/>
            <p:cNvSpPr txBox="1">
              <a:spLocks noChangeArrowheads="1"/>
            </p:cNvSpPr>
            <p:nvPr/>
          </p:nvSpPr>
          <p:spPr bwMode="auto">
            <a:xfrm>
              <a:off x="1906" y="3697"/>
              <a:ext cx="1174" cy="306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  <a:cs typeface="Arial" charset="0"/>
                </a:rPr>
                <a:t>L2 Cache</a:t>
              </a:r>
              <a:endParaRPr lang="en-US" sz="8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7449" name="Text Box 41"/>
            <p:cNvSpPr txBox="1">
              <a:spLocks noChangeArrowheads="1"/>
            </p:cNvSpPr>
            <p:nvPr/>
          </p:nvSpPr>
          <p:spPr bwMode="auto">
            <a:xfrm>
              <a:off x="1764" y="3697"/>
              <a:ext cx="1440" cy="306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  <a:cs typeface="Arial" charset="0"/>
                </a:rPr>
                <a:t>Shared L2 Cache</a:t>
              </a:r>
              <a:endParaRPr lang="en-US" sz="8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4" name="Group 42"/>
            <p:cNvGrpSpPr>
              <a:grpSpLocks/>
            </p:cNvGrpSpPr>
            <p:nvPr/>
          </p:nvGrpSpPr>
          <p:grpSpPr bwMode="auto">
            <a:xfrm>
              <a:off x="2156" y="2638"/>
              <a:ext cx="655" cy="1051"/>
              <a:chOff x="2438" y="692"/>
              <a:chExt cx="655" cy="1051"/>
            </a:xfrm>
          </p:grpSpPr>
          <p:sp>
            <p:nvSpPr>
              <p:cNvPr id="657451" name="Line 43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452" name="Oval 44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7453" name="Text Box 45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CPU2</a:t>
                </a:r>
              </a:p>
            </p:txBody>
          </p:sp>
          <p:sp>
            <p:nvSpPr>
              <p:cNvPr id="657454" name="Text Box 46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48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L1</a:t>
                </a:r>
              </a:p>
            </p:txBody>
          </p:sp>
          <p:sp>
            <p:nvSpPr>
              <p:cNvPr id="657455" name="Line 47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48"/>
            <p:cNvGrpSpPr>
              <a:grpSpLocks/>
            </p:cNvGrpSpPr>
            <p:nvPr/>
          </p:nvGrpSpPr>
          <p:grpSpPr bwMode="auto">
            <a:xfrm>
              <a:off x="1471" y="2644"/>
              <a:ext cx="655" cy="1051"/>
              <a:chOff x="2438" y="692"/>
              <a:chExt cx="655" cy="1051"/>
            </a:xfrm>
          </p:grpSpPr>
          <p:sp>
            <p:nvSpPr>
              <p:cNvPr id="657457" name="Line 49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458" name="Oval 50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7459" name="Text Box 51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CPU1</a:t>
                </a:r>
              </a:p>
            </p:txBody>
          </p:sp>
          <p:sp>
            <p:nvSpPr>
              <p:cNvPr id="657460" name="Text Box 52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48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L1</a:t>
                </a:r>
              </a:p>
            </p:txBody>
          </p:sp>
          <p:sp>
            <p:nvSpPr>
              <p:cNvPr id="657461" name="Line 53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54"/>
            <p:cNvGrpSpPr>
              <a:grpSpLocks/>
            </p:cNvGrpSpPr>
            <p:nvPr/>
          </p:nvGrpSpPr>
          <p:grpSpPr bwMode="auto">
            <a:xfrm>
              <a:off x="2836" y="2636"/>
              <a:ext cx="655" cy="1051"/>
              <a:chOff x="2438" y="692"/>
              <a:chExt cx="655" cy="1051"/>
            </a:xfrm>
          </p:grpSpPr>
          <p:sp>
            <p:nvSpPr>
              <p:cNvPr id="657463" name="Line 55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464" name="Oval 56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7465" name="Text Box 57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CPU3</a:t>
                </a:r>
              </a:p>
            </p:txBody>
          </p:sp>
          <p:sp>
            <p:nvSpPr>
              <p:cNvPr id="657466" name="Text Box 58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48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L1</a:t>
                </a:r>
              </a:p>
            </p:txBody>
          </p:sp>
          <p:sp>
            <p:nvSpPr>
              <p:cNvPr id="657467" name="Line 59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57468" name="Text Box 60"/>
          <p:cNvSpPr txBox="1">
            <a:spLocks noChangeArrowheads="1"/>
          </p:cNvSpPr>
          <p:nvPr/>
        </p:nvSpPr>
        <p:spPr bwMode="auto">
          <a:xfrm>
            <a:off x="3833813" y="5089525"/>
            <a:ext cx="5032375" cy="11874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Can mitigate (but not solve)</a:t>
            </a:r>
          </a:p>
          <a:p>
            <a:r>
              <a:rPr lang="en-US">
                <a:solidFill>
                  <a:srgbClr val="000000"/>
                </a:solidFill>
              </a:rPr>
              <a:t>if can </a:t>
            </a:r>
            <a:r>
              <a:rPr lang="en-US">
                <a:solidFill>
                  <a:srgbClr val="FF0000"/>
                </a:solidFill>
              </a:rPr>
              <a:t>schedule </a:t>
            </a:r>
            <a:r>
              <a:rPr lang="en-US">
                <a:solidFill>
                  <a:srgbClr val="000000"/>
                </a:solidFill>
              </a:rPr>
              <a:t>the writes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to be far apart in time</a:t>
            </a:r>
            <a:endParaRPr lang="en-US" sz="2000"/>
          </a:p>
        </p:txBody>
      </p:sp>
      <p:sp>
        <p:nvSpPr>
          <p:cNvPr id="657469" name="Text Box 61"/>
          <p:cNvSpPr txBox="1">
            <a:spLocks noChangeArrowheads="1"/>
          </p:cNvSpPr>
          <p:nvPr/>
        </p:nvSpPr>
        <p:spPr bwMode="auto">
          <a:xfrm>
            <a:off x="3846513" y="3363913"/>
            <a:ext cx="5097462" cy="1293812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</a:rPr>
              <a:t>Recall our problem scenario:</a:t>
            </a:r>
          </a:p>
          <a:p>
            <a:pPr algn="l"/>
            <a:endParaRPr lang="en-US" sz="700" b="0">
              <a:solidFill>
                <a:srgbClr val="000000"/>
              </a:solidFill>
            </a:endParaRPr>
          </a:p>
          <a:p>
            <a:pPr algn="l"/>
            <a:r>
              <a:rPr lang="en-US"/>
              <a:t>   all CPUs want to write B</a:t>
            </a:r>
            <a:br>
              <a:rPr lang="en-US"/>
            </a:br>
            <a:r>
              <a:rPr lang="en-US"/>
              <a:t>            at ≈ the same time</a:t>
            </a:r>
          </a:p>
        </p:txBody>
      </p: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593725" y="5141913"/>
            <a:ext cx="358775" cy="366712"/>
            <a:chOff x="317" y="3576"/>
            <a:chExt cx="226" cy="231"/>
          </a:xfrm>
        </p:grpSpPr>
        <p:sp>
          <p:nvSpPr>
            <p:cNvPr id="657471" name="Rectangle 63"/>
            <p:cNvSpPr>
              <a:spLocks noChangeArrowheads="1"/>
            </p:cNvSpPr>
            <p:nvPr/>
          </p:nvSpPr>
          <p:spPr bwMode="auto">
            <a:xfrm>
              <a:off x="366" y="3621"/>
              <a:ext cx="128" cy="137"/>
            </a:xfrm>
            <a:prstGeom prst="rect">
              <a:avLst/>
            </a:prstGeom>
            <a:solidFill>
              <a:schemeClr val="accent1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7472" name="Text Box 64"/>
            <p:cNvSpPr txBox="1">
              <a:spLocks noChangeArrowheads="1"/>
            </p:cNvSpPr>
            <p:nvPr/>
          </p:nvSpPr>
          <p:spPr bwMode="auto">
            <a:xfrm>
              <a:off x="317" y="3576"/>
              <a:ext cx="226" cy="231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5" grpId="0"/>
      <p:bldP spid="657468" grpId="0"/>
      <p:bldP spid="65746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Constructive Sharing</a:t>
            </a:r>
            <a:endParaRPr lang="en-US" dirty="0"/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1071563"/>
            <a:ext cx="4313238" cy="1270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99"/>
                </a:solidFill>
              </a:rPr>
              <a:t>Destructive</a:t>
            </a:r>
          </a:p>
          <a:p>
            <a:pPr lvl="1"/>
            <a:r>
              <a:rPr lang="en-US" b="0">
                <a:solidFill>
                  <a:srgbClr val="CC0066"/>
                </a:solidFill>
              </a:rPr>
              <a:t>compete</a:t>
            </a:r>
            <a:r>
              <a:rPr lang="en-US"/>
              <a:t> </a:t>
            </a:r>
            <a:r>
              <a:rPr lang="en-US" b="0"/>
              <a:t>for the limited on-chip cache</a:t>
            </a:r>
          </a:p>
          <a:p>
            <a:endParaRPr lang="en-US" sz="2400"/>
          </a:p>
        </p:txBody>
      </p:sp>
      <p:sp>
        <p:nvSpPr>
          <p:cNvPr id="681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30763" y="1071563"/>
            <a:ext cx="4313237" cy="134937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99"/>
                </a:solidFill>
              </a:rPr>
              <a:t>Constructive</a:t>
            </a:r>
          </a:p>
          <a:p>
            <a:pPr lvl="1"/>
            <a:r>
              <a:rPr lang="en-US" b="0">
                <a:solidFill>
                  <a:srgbClr val="CC0066"/>
                </a:solidFill>
              </a:rPr>
              <a:t>share</a:t>
            </a:r>
            <a:r>
              <a:rPr lang="en-US"/>
              <a:t> </a:t>
            </a:r>
            <a:r>
              <a:rPr lang="en-US" b="0"/>
              <a:t>a largely overlapping working set</a:t>
            </a:r>
          </a:p>
          <a:p>
            <a:pPr lvl="1"/>
            <a:endParaRPr lang="en-US" b="0"/>
          </a:p>
          <a:p>
            <a:endParaRPr lang="en-US" sz="24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53000" y="2590800"/>
            <a:ext cx="3733800" cy="2911475"/>
            <a:chOff x="3120" y="1488"/>
            <a:chExt cx="2352" cy="1834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162" y="1488"/>
              <a:ext cx="379" cy="609"/>
              <a:chOff x="1680" y="1680"/>
              <a:chExt cx="432" cy="528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748" y="1680"/>
                <a:ext cx="288" cy="226"/>
                <a:chOff x="1748" y="1680"/>
                <a:chExt cx="288" cy="226"/>
              </a:xfrm>
            </p:grpSpPr>
            <p:sp>
              <p:nvSpPr>
                <p:cNvPr id="681992" name="Oval 8"/>
                <p:cNvSpPr>
                  <a:spLocks noChangeArrowheads="1"/>
                </p:cNvSpPr>
                <p:nvPr/>
              </p:nvSpPr>
              <p:spPr bwMode="auto">
                <a:xfrm>
                  <a:off x="1748" y="1680"/>
                  <a:ext cx="288" cy="226"/>
                </a:xfrm>
                <a:prstGeom prst="ellipse">
                  <a:avLst/>
                </a:prstGeom>
                <a:solidFill>
                  <a:srgbClr val="FFFF99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199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776" y="1699"/>
                  <a:ext cx="240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b="0">
                      <a:latin typeface="Arial" charset="0"/>
                      <a:cs typeface="Arial" charset="0"/>
                    </a:rPr>
                    <a:t>P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1680" y="1982"/>
                <a:ext cx="432" cy="226"/>
                <a:chOff x="2256" y="2688"/>
                <a:chExt cx="432" cy="288"/>
              </a:xfrm>
            </p:grpSpPr>
            <p:sp>
              <p:nvSpPr>
                <p:cNvPr id="681995" name="Rectangle 11"/>
                <p:cNvSpPr>
                  <a:spLocks noChangeArrowheads="1"/>
                </p:cNvSpPr>
                <p:nvPr/>
              </p:nvSpPr>
              <p:spPr bwMode="auto">
                <a:xfrm>
                  <a:off x="2256" y="2688"/>
                  <a:ext cx="432" cy="288"/>
                </a:xfrm>
                <a:prstGeom prst="rect">
                  <a:avLst/>
                </a:prstGeom>
                <a:solidFill>
                  <a:srgbClr val="FFCC0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199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352" y="2737"/>
                  <a:ext cx="240" cy="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b="0">
                      <a:latin typeface="Arial" charset="0"/>
                      <a:cs typeface="Arial" charset="0"/>
                    </a:rPr>
                    <a:t>L1</a:t>
                  </a:r>
                </a:p>
              </p:txBody>
            </p:sp>
          </p:grpSp>
          <p:sp>
            <p:nvSpPr>
              <p:cNvPr id="681997" name="Line 13"/>
              <p:cNvSpPr>
                <a:spLocks noChangeShapeType="1"/>
              </p:cNvSpPr>
              <p:nvPr/>
            </p:nvSpPr>
            <p:spPr bwMode="auto">
              <a:xfrm>
                <a:off x="1892" y="1906"/>
                <a:ext cx="0" cy="7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3710" y="1488"/>
              <a:ext cx="379" cy="609"/>
              <a:chOff x="2304" y="1680"/>
              <a:chExt cx="432" cy="528"/>
            </a:xfrm>
          </p:grpSpPr>
          <p:grpSp>
            <p:nvGrpSpPr>
              <p:cNvPr id="7" name="Group 15"/>
              <p:cNvGrpSpPr>
                <a:grpSpLocks/>
              </p:cNvGrpSpPr>
              <p:nvPr/>
            </p:nvGrpSpPr>
            <p:grpSpPr bwMode="auto">
              <a:xfrm>
                <a:off x="2372" y="1680"/>
                <a:ext cx="288" cy="226"/>
                <a:chOff x="2372" y="1680"/>
                <a:chExt cx="288" cy="226"/>
              </a:xfrm>
            </p:grpSpPr>
            <p:sp>
              <p:nvSpPr>
                <p:cNvPr id="682000" name="Oval 16"/>
                <p:cNvSpPr>
                  <a:spLocks noChangeArrowheads="1"/>
                </p:cNvSpPr>
                <p:nvPr/>
              </p:nvSpPr>
              <p:spPr bwMode="auto">
                <a:xfrm>
                  <a:off x="2372" y="1680"/>
                  <a:ext cx="288" cy="226"/>
                </a:xfrm>
                <a:prstGeom prst="ellipse">
                  <a:avLst/>
                </a:prstGeom>
                <a:solidFill>
                  <a:srgbClr val="FFFF99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200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400" y="1699"/>
                  <a:ext cx="240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b="0">
                      <a:latin typeface="Arial" charset="0"/>
                      <a:cs typeface="Arial" charset="0"/>
                    </a:rPr>
                    <a:t>P</a:t>
                  </a:r>
                </a:p>
              </p:txBody>
            </p:sp>
          </p:grpSp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2304" y="1982"/>
                <a:ext cx="432" cy="226"/>
                <a:chOff x="2256" y="2688"/>
                <a:chExt cx="432" cy="288"/>
              </a:xfrm>
            </p:grpSpPr>
            <p:sp>
              <p:nvSpPr>
                <p:cNvPr id="682003" name="Rectangle 19"/>
                <p:cNvSpPr>
                  <a:spLocks noChangeArrowheads="1"/>
                </p:cNvSpPr>
                <p:nvPr/>
              </p:nvSpPr>
              <p:spPr bwMode="auto">
                <a:xfrm>
                  <a:off x="2256" y="2688"/>
                  <a:ext cx="432" cy="288"/>
                </a:xfrm>
                <a:prstGeom prst="rect">
                  <a:avLst/>
                </a:prstGeom>
                <a:solidFill>
                  <a:srgbClr val="FFCC0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2004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352" y="2737"/>
                  <a:ext cx="240" cy="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b="0">
                      <a:latin typeface="Arial" charset="0"/>
                      <a:cs typeface="Arial" charset="0"/>
                    </a:rPr>
                    <a:t>L1</a:t>
                  </a:r>
                </a:p>
              </p:txBody>
            </p:sp>
          </p:grpSp>
          <p:sp>
            <p:nvSpPr>
              <p:cNvPr id="682005" name="Line 21"/>
              <p:cNvSpPr>
                <a:spLocks noChangeShapeType="1"/>
              </p:cNvSpPr>
              <p:nvPr/>
            </p:nvSpPr>
            <p:spPr bwMode="auto">
              <a:xfrm>
                <a:off x="2516" y="1906"/>
                <a:ext cx="0" cy="7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4299" y="1931"/>
              <a:ext cx="211" cy="55"/>
              <a:chOff x="2256" y="2016"/>
              <a:chExt cx="240" cy="48"/>
            </a:xfrm>
          </p:grpSpPr>
          <p:sp>
            <p:nvSpPr>
              <p:cNvPr id="682007" name="Oval 23"/>
              <p:cNvSpPr>
                <a:spLocks noChangeArrowheads="1"/>
              </p:cNvSpPr>
              <p:nvPr/>
            </p:nvSpPr>
            <p:spPr bwMode="auto">
              <a:xfrm>
                <a:off x="2256" y="2016"/>
                <a:ext cx="48" cy="48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008" name="Oval 24"/>
              <p:cNvSpPr>
                <a:spLocks noChangeArrowheads="1"/>
              </p:cNvSpPr>
              <p:nvPr/>
            </p:nvSpPr>
            <p:spPr bwMode="auto">
              <a:xfrm>
                <a:off x="2352" y="2016"/>
                <a:ext cx="48" cy="48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009" name="Oval 25"/>
              <p:cNvSpPr>
                <a:spLocks noChangeArrowheads="1"/>
              </p:cNvSpPr>
              <p:nvPr/>
            </p:nvSpPr>
            <p:spPr bwMode="auto">
              <a:xfrm>
                <a:off x="2448" y="2016"/>
                <a:ext cx="48" cy="48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4763" y="1488"/>
              <a:ext cx="379" cy="609"/>
              <a:chOff x="3504" y="1680"/>
              <a:chExt cx="432" cy="528"/>
            </a:xfrm>
          </p:grpSpPr>
          <p:grpSp>
            <p:nvGrpSpPr>
              <p:cNvPr id="11" name="Group 27"/>
              <p:cNvGrpSpPr>
                <a:grpSpLocks/>
              </p:cNvGrpSpPr>
              <p:nvPr/>
            </p:nvGrpSpPr>
            <p:grpSpPr bwMode="auto">
              <a:xfrm>
                <a:off x="3572" y="1680"/>
                <a:ext cx="288" cy="226"/>
                <a:chOff x="3572" y="1680"/>
                <a:chExt cx="288" cy="226"/>
              </a:xfrm>
            </p:grpSpPr>
            <p:sp>
              <p:nvSpPr>
                <p:cNvPr id="682012" name="Oval 28"/>
                <p:cNvSpPr>
                  <a:spLocks noChangeArrowheads="1"/>
                </p:cNvSpPr>
                <p:nvPr/>
              </p:nvSpPr>
              <p:spPr bwMode="auto">
                <a:xfrm>
                  <a:off x="3572" y="1680"/>
                  <a:ext cx="288" cy="226"/>
                </a:xfrm>
                <a:prstGeom prst="ellipse">
                  <a:avLst/>
                </a:prstGeom>
                <a:solidFill>
                  <a:srgbClr val="FFFF99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201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600" y="1699"/>
                  <a:ext cx="240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b="0">
                      <a:latin typeface="Arial" charset="0"/>
                      <a:cs typeface="Arial" charset="0"/>
                    </a:rPr>
                    <a:t>P</a:t>
                  </a:r>
                </a:p>
              </p:txBody>
            </p:sp>
          </p:grpSp>
          <p:grpSp>
            <p:nvGrpSpPr>
              <p:cNvPr id="12" name="Group 30"/>
              <p:cNvGrpSpPr>
                <a:grpSpLocks/>
              </p:cNvGrpSpPr>
              <p:nvPr/>
            </p:nvGrpSpPr>
            <p:grpSpPr bwMode="auto">
              <a:xfrm>
                <a:off x="3504" y="1982"/>
                <a:ext cx="432" cy="226"/>
                <a:chOff x="2256" y="2688"/>
                <a:chExt cx="432" cy="288"/>
              </a:xfrm>
            </p:grpSpPr>
            <p:sp>
              <p:nvSpPr>
                <p:cNvPr id="682015" name="Rectangle 31"/>
                <p:cNvSpPr>
                  <a:spLocks noChangeArrowheads="1"/>
                </p:cNvSpPr>
                <p:nvPr/>
              </p:nvSpPr>
              <p:spPr bwMode="auto">
                <a:xfrm>
                  <a:off x="2256" y="2688"/>
                  <a:ext cx="432" cy="288"/>
                </a:xfrm>
                <a:prstGeom prst="rect">
                  <a:avLst/>
                </a:prstGeom>
                <a:solidFill>
                  <a:srgbClr val="FFCC0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201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352" y="2737"/>
                  <a:ext cx="240" cy="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b="0">
                      <a:latin typeface="Arial" charset="0"/>
                      <a:cs typeface="Arial" charset="0"/>
                    </a:rPr>
                    <a:t>L1</a:t>
                  </a:r>
                </a:p>
              </p:txBody>
            </p:sp>
          </p:grpSp>
          <p:sp>
            <p:nvSpPr>
              <p:cNvPr id="682017" name="Line 33"/>
              <p:cNvSpPr>
                <a:spLocks noChangeShapeType="1"/>
              </p:cNvSpPr>
              <p:nvPr/>
            </p:nvSpPr>
            <p:spPr bwMode="auto">
              <a:xfrm>
                <a:off x="3716" y="1906"/>
                <a:ext cx="0" cy="7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2018" name="Line 34"/>
            <p:cNvSpPr>
              <a:spLocks noChangeShapeType="1"/>
            </p:cNvSpPr>
            <p:nvPr/>
          </p:nvSpPr>
          <p:spPr bwMode="auto">
            <a:xfrm>
              <a:off x="3330" y="2097"/>
              <a:ext cx="85" cy="27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19" name="Line 35"/>
            <p:cNvSpPr>
              <a:spLocks noChangeShapeType="1"/>
            </p:cNvSpPr>
            <p:nvPr/>
          </p:nvSpPr>
          <p:spPr bwMode="auto">
            <a:xfrm flipH="1">
              <a:off x="4889" y="2097"/>
              <a:ext cx="42" cy="27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20" name="Line 36"/>
            <p:cNvSpPr>
              <a:spLocks noChangeShapeType="1"/>
            </p:cNvSpPr>
            <p:nvPr/>
          </p:nvSpPr>
          <p:spPr bwMode="auto">
            <a:xfrm>
              <a:off x="3878" y="2097"/>
              <a:ext cx="42" cy="22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21" name="Line 37"/>
            <p:cNvSpPr>
              <a:spLocks noChangeShapeType="1"/>
            </p:cNvSpPr>
            <p:nvPr/>
          </p:nvSpPr>
          <p:spPr bwMode="auto">
            <a:xfrm>
              <a:off x="4173" y="2485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22" name="Oval 38"/>
            <p:cNvSpPr>
              <a:spLocks noChangeArrowheads="1"/>
            </p:cNvSpPr>
            <p:nvPr/>
          </p:nvSpPr>
          <p:spPr bwMode="auto">
            <a:xfrm>
              <a:off x="3204" y="2263"/>
              <a:ext cx="1938" cy="22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23" name="Rectangle 39"/>
            <p:cNvSpPr>
              <a:spLocks noChangeArrowheads="1"/>
            </p:cNvSpPr>
            <p:nvPr/>
          </p:nvSpPr>
          <p:spPr bwMode="auto">
            <a:xfrm>
              <a:off x="3120" y="2596"/>
              <a:ext cx="2106" cy="33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24" name="Text Box 40"/>
            <p:cNvSpPr txBox="1">
              <a:spLocks noChangeArrowheads="1"/>
            </p:cNvSpPr>
            <p:nvPr/>
          </p:nvSpPr>
          <p:spPr bwMode="auto">
            <a:xfrm>
              <a:off x="4224" y="2880"/>
              <a:ext cx="124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  <a:cs typeface="Arial" charset="0"/>
                </a:rPr>
                <a:t>Shared L2 Cache</a:t>
              </a:r>
            </a:p>
          </p:txBody>
        </p:sp>
        <p:sp>
          <p:nvSpPr>
            <p:cNvPr id="682025" name="Text Box 41"/>
            <p:cNvSpPr txBox="1">
              <a:spLocks noChangeArrowheads="1"/>
            </p:cNvSpPr>
            <p:nvPr/>
          </p:nvSpPr>
          <p:spPr bwMode="auto">
            <a:xfrm>
              <a:off x="3711" y="2246"/>
              <a:ext cx="10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Interconnect</a:t>
              </a:r>
            </a:p>
          </p:txBody>
        </p:sp>
      </p:grp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619125" y="2590800"/>
            <a:ext cx="622300" cy="966788"/>
            <a:chOff x="1680" y="1680"/>
            <a:chExt cx="432" cy="528"/>
          </a:xfrm>
        </p:grpSpPr>
        <p:grpSp>
          <p:nvGrpSpPr>
            <p:cNvPr id="14" name="Group 43"/>
            <p:cNvGrpSpPr>
              <a:grpSpLocks/>
            </p:cNvGrpSpPr>
            <p:nvPr/>
          </p:nvGrpSpPr>
          <p:grpSpPr bwMode="auto">
            <a:xfrm>
              <a:off x="1748" y="1680"/>
              <a:ext cx="288" cy="226"/>
              <a:chOff x="1748" y="1680"/>
              <a:chExt cx="288" cy="226"/>
            </a:xfrm>
          </p:grpSpPr>
          <p:sp>
            <p:nvSpPr>
              <p:cNvPr id="682028" name="Oval 44"/>
              <p:cNvSpPr>
                <a:spLocks noChangeArrowheads="1"/>
              </p:cNvSpPr>
              <p:nvPr/>
            </p:nvSpPr>
            <p:spPr bwMode="auto">
              <a:xfrm>
                <a:off x="1748" y="1680"/>
                <a:ext cx="288" cy="226"/>
              </a:xfrm>
              <a:prstGeom prst="ellipse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029" name="Text Box 45"/>
              <p:cNvSpPr txBox="1">
                <a:spLocks noChangeArrowheads="1"/>
              </p:cNvSpPr>
              <p:nvPr/>
            </p:nvSpPr>
            <p:spPr bwMode="auto">
              <a:xfrm>
                <a:off x="1776" y="1699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800" b="0">
                    <a:latin typeface="Arial" charset="0"/>
                    <a:cs typeface="Arial" charset="0"/>
                  </a:rPr>
                  <a:t>P</a:t>
                </a:r>
              </a:p>
            </p:txBody>
          </p:sp>
        </p:grp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680" y="1982"/>
              <a:ext cx="432" cy="226"/>
              <a:chOff x="2256" y="2688"/>
              <a:chExt cx="432" cy="288"/>
            </a:xfrm>
          </p:grpSpPr>
          <p:sp>
            <p:nvSpPr>
              <p:cNvPr id="682031" name="Rectangle 47"/>
              <p:cNvSpPr>
                <a:spLocks noChangeArrowheads="1"/>
              </p:cNvSpPr>
              <p:nvPr/>
            </p:nvSpPr>
            <p:spPr bwMode="auto">
              <a:xfrm>
                <a:off x="2256" y="2688"/>
                <a:ext cx="432" cy="288"/>
              </a:xfrm>
              <a:prstGeom prst="rect">
                <a:avLst/>
              </a:prstGeom>
              <a:solidFill>
                <a:srgbClr val="FFCC00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032" name="Text Box 48"/>
              <p:cNvSpPr txBox="1">
                <a:spLocks noChangeArrowheads="1"/>
              </p:cNvSpPr>
              <p:nvPr/>
            </p:nvSpPr>
            <p:spPr bwMode="auto">
              <a:xfrm>
                <a:off x="2352" y="2737"/>
                <a:ext cx="24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800" b="0">
                    <a:latin typeface="Arial" charset="0"/>
                    <a:cs typeface="Arial" charset="0"/>
                  </a:rPr>
                  <a:t>L1</a:t>
                </a:r>
              </a:p>
            </p:txBody>
          </p:sp>
        </p:grpSp>
        <p:sp>
          <p:nvSpPr>
            <p:cNvPr id="682033" name="Line 49"/>
            <p:cNvSpPr>
              <a:spLocks noChangeShapeType="1"/>
            </p:cNvSpPr>
            <p:nvPr/>
          </p:nvSpPr>
          <p:spPr bwMode="auto">
            <a:xfrm>
              <a:off x="1892" y="1906"/>
              <a:ext cx="0" cy="7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50"/>
          <p:cNvGrpSpPr>
            <a:grpSpLocks/>
          </p:cNvGrpSpPr>
          <p:nvPr/>
        </p:nvGrpSpPr>
        <p:grpSpPr bwMode="auto">
          <a:xfrm>
            <a:off x="1517650" y="2590800"/>
            <a:ext cx="622300" cy="966788"/>
            <a:chOff x="2304" y="1680"/>
            <a:chExt cx="432" cy="528"/>
          </a:xfrm>
        </p:grpSpPr>
        <p:grpSp>
          <p:nvGrpSpPr>
            <p:cNvPr id="17" name="Group 51"/>
            <p:cNvGrpSpPr>
              <a:grpSpLocks/>
            </p:cNvGrpSpPr>
            <p:nvPr/>
          </p:nvGrpSpPr>
          <p:grpSpPr bwMode="auto">
            <a:xfrm>
              <a:off x="2372" y="1680"/>
              <a:ext cx="288" cy="226"/>
              <a:chOff x="2372" y="1680"/>
              <a:chExt cx="288" cy="226"/>
            </a:xfrm>
          </p:grpSpPr>
          <p:sp>
            <p:nvSpPr>
              <p:cNvPr id="682036" name="Oval 52"/>
              <p:cNvSpPr>
                <a:spLocks noChangeArrowheads="1"/>
              </p:cNvSpPr>
              <p:nvPr/>
            </p:nvSpPr>
            <p:spPr bwMode="auto">
              <a:xfrm>
                <a:off x="2372" y="1680"/>
                <a:ext cx="288" cy="226"/>
              </a:xfrm>
              <a:prstGeom prst="ellipse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037" name="Text Box 53"/>
              <p:cNvSpPr txBox="1">
                <a:spLocks noChangeArrowheads="1"/>
              </p:cNvSpPr>
              <p:nvPr/>
            </p:nvSpPr>
            <p:spPr bwMode="auto">
              <a:xfrm>
                <a:off x="2400" y="1699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800" b="0">
                    <a:latin typeface="Arial" charset="0"/>
                    <a:cs typeface="Arial" charset="0"/>
                  </a:rPr>
                  <a:t>P</a:t>
                </a:r>
              </a:p>
            </p:txBody>
          </p:sp>
        </p:grpSp>
        <p:grpSp>
          <p:nvGrpSpPr>
            <p:cNvPr id="18" name="Group 54"/>
            <p:cNvGrpSpPr>
              <a:grpSpLocks/>
            </p:cNvGrpSpPr>
            <p:nvPr/>
          </p:nvGrpSpPr>
          <p:grpSpPr bwMode="auto">
            <a:xfrm>
              <a:off x="2304" y="1982"/>
              <a:ext cx="432" cy="226"/>
              <a:chOff x="2256" y="2688"/>
              <a:chExt cx="432" cy="288"/>
            </a:xfrm>
          </p:grpSpPr>
          <p:sp>
            <p:nvSpPr>
              <p:cNvPr id="682039" name="Rectangle 55"/>
              <p:cNvSpPr>
                <a:spLocks noChangeArrowheads="1"/>
              </p:cNvSpPr>
              <p:nvPr/>
            </p:nvSpPr>
            <p:spPr bwMode="auto">
              <a:xfrm>
                <a:off x="2256" y="2688"/>
                <a:ext cx="432" cy="288"/>
              </a:xfrm>
              <a:prstGeom prst="rect">
                <a:avLst/>
              </a:prstGeom>
              <a:solidFill>
                <a:srgbClr val="FFCC00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040" name="Text Box 56"/>
              <p:cNvSpPr txBox="1">
                <a:spLocks noChangeArrowheads="1"/>
              </p:cNvSpPr>
              <p:nvPr/>
            </p:nvSpPr>
            <p:spPr bwMode="auto">
              <a:xfrm>
                <a:off x="2352" y="2737"/>
                <a:ext cx="24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800" b="0">
                    <a:latin typeface="Arial" charset="0"/>
                    <a:cs typeface="Arial" charset="0"/>
                  </a:rPr>
                  <a:t>L1</a:t>
                </a:r>
              </a:p>
            </p:txBody>
          </p:sp>
        </p:grpSp>
        <p:sp>
          <p:nvSpPr>
            <p:cNvPr id="682041" name="Line 57"/>
            <p:cNvSpPr>
              <a:spLocks noChangeShapeType="1"/>
            </p:cNvSpPr>
            <p:nvPr/>
          </p:nvSpPr>
          <p:spPr bwMode="auto">
            <a:xfrm>
              <a:off x="2516" y="1906"/>
              <a:ext cx="0" cy="7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58"/>
          <p:cNvGrpSpPr>
            <a:grpSpLocks/>
          </p:cNvGrpSpPr>
          <p:nvPr/>
        </p:nvGrpSpPr>
        <p:grpSpPr bwMode="auto">
          <a:xfrm>
            <a:off x="2486025" y="3294063"/>
            <a:ext cx="346075" cy="87312"/>
            <a:chOff x="2256" y="2016"/>
            <a:chExt cx="240" cy="48"/>
          </a:xfrm>
        </p:grpSpPr>
        <p:sp>
          <p:nvSpPr>
            <p:cNvPr id="682043" name="Oval 59"/>
            <p:cNvSpPr>
              <a:spLocks noChangeArrowheads="1"/>
            </p:cNvSpPr>
            <p:nvPr/>
          </p:nvSpPr>
          <p:spPr bwMode="auto">
            <a:xfrm>
              <a:off x="2256" y="2016"/>
              <a:ext cx="48" cy="48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44" name="Oval 60"/>
            <p:cNvSpPr>
              <a:spLocks noChangeArrowheads="1"/>
            </p:cNvSpPr>
            <p:nvPr/>
          </p:nvSpPr>
          <p:spPr bwMode="auto">
            <a:xfrm>
              <a:off x="2352" y="2016"/>
              <a:ext cx="48" cy="48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45" name="Oval 61"/>
            <p:cNvSpPr>
              <a:spLocks noChangeArrowheads="1"/>
            </p:cNvSpPr>
            <p:nvPr/>
          </p:nvSpPr>
          <p:spPr bwMode="auto">
            <a:xfrm>
              <a:off x="2448" y="2016"/>
              <a:ext cx="48" cy="48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62"/>
          <p:cNvGrpSpPr>
            <a:grpSpLocks/>
          </p:cNvGrpSpPr>
          <p:nvPr/>
        </p:nvGrpSpPr>
        <p:grpSpPr bwMode="auto">
          <a:xfrm>
            <a:off x="3246438" y="2590800"/>
            <a:ext cx="622300" cy="966788"/>
            <a:chOff x="3504" y="1680"/>
            <a:chExt cx="432" cy="528"/>
          </a:xfrm>
        </p:grpSpPr>
        <p:grpSp>
          <p:nvGrpSpPr>
            <p:cNvPr id="21" name="Group 63"/>
            <p:cNvGrpSpPr>
              <a:grpSpLocks/>
            </p:cNvGrpSpPr>
            <p:nvPr/>
          </p:nvGrpSpPr>
          <p:grpSpPr bwMode="auto">
            <a:xfrm>
              <a:off x="3572" y="1680"/>
              <a:ext cx="288" cy="226"/>
              <a:chOff x="3572" y="1680"/>
              <a:chExt cx="288" cy="226"/>
            </a:xfrm>
          </p:grpSpPr>
          <p:sp>
            <p:nvSpPr>
              <p:cNvPr id="682048" name="Oval 64"/>
              <p:cNvSpPr>
                <a:spLocks noChangeArrowheads="1"/>
              </p:cNvSpPr>
              <p:nvPr/>
            </p:nvSpPr>
            <p:spPr bwMode="auto">
              <a:xfrm>
                <a:off x="3572" y="1680"/>
                <a:ext cx="288" cy="226"/>
              </a:xfrm>
              <a:prstGeom prst="ellipse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049" name="Text Box 65"/>
              <p:cNvSpPr txBox="1">
                <a:spLocks noChangeArrowheads="1"/>
              </p:cNvSpPr>
              <p:nvPr/>
            </p:nvSpPr>
            <p:spPr bwMode="auto">
              <a:xfrm>
                <a:off x="3600" y="1699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800" b="0">
                    <a:latin typeface="Arial" charset="0"/>
                    <a:cs typeface="Arial" charset="0"/>
                  </a:rPr>
                  <a:t>P</a:t>
                </a:r>
              </a:p>
            </p:txBody>
          </p:sp>
        </p:grpSp>
        <p:grpSp>
          <p:nvGrpSpPr>
            <p:cNvPr id="22" name="Group 66"/>
            <p:cNvGrpSpPr>
              <a:grpSpLocks/>
            </p:cNvGrpSpPr>
            <p:nvPr/>
          </p:nvGrpSpPr>
          <p:grpSpPr bwMode="auto">
            <a:xfrm>
              <a:off x="3504" y="1982"/>
              <a:ext cx="432" cy="226"/>
              <a:chOff x="2256" y="2688"/>
              <a:chExt cx="432" cy="288"/>
            </a:xfrm>
          </p:grpSpPr>
          <p:sp>
            <p:nvSpPr>
              <p:cNvPr id="682051" name="Rectangle 67"/>
              <p:cNvSpPr>
                <a:spLocks noChangeArrowheads="1"/>
              </p:cNvSpPr>
              <p:nvPr/>
            </p:nvSpPr>
            <p:spPr bwMode="auto">
              <a:xfrm>
                <a:off x="2256" y="2688"/>
                <a:ext cx="432" cy="288"/>
              </a:xfrm>
              <a:prstGeom prst="rect">
                <a:avLst/>
              </a:prstGeom>
              <a:solidFill>
                <a:srgbClr val="FFCC00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052" name="Text Box 68"/>
              <p:cNvSpPr txBox="1">
                <a:spLocks noChangeArrowheads="1"/>
              </p:cNvSpPr>
              <p:nvPr/>
            </p:nvSpPr>
            <p:spPr bwMode="auto">
              <a:xfrm>
                <a:off x="2352" y="2737"/>
                <a:ext cx="24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800" b="0">
                    <a:latin typeface="Arial" charset="0"/>
                    <a:cs typeface="Arial" charset="0"/>
                  </a:rPr>
                  <a:t>L1</a:t>
                </a:r>
              </a:p>
            </p:txBody>
          </p:sp>
        </p:grpSp>
        <p:sp>
          <p:nvSpPr>
            <p:cNvPr id="682053" name="Line 69"/>
            <p:cNvSpPr>
              <a:spLocks noChangeShapeType="1"/>
            </p:cNvSpPr>
            <p:nvPr/>
          </p:nvSpPr>
          <p:spPr bwMode="auto">
            <a:xfrm>
              <a:off x="3716" y="1906"/>
              <a:ext cx="0" cy="7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2054" name="Line 70"/>
          <p:cNvSpPr>
            <a:spLocks noChangeShapeType="1"/>
          </p:cNvSpPr>
          <p:nvPr/>
        </p:nvSpPr>
        <p:spPr bwMode="auto">
          <a:xfrm>
            <a:off x="893763" y="3557588"/>
            <a:ext cx="139700" cy="4397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2055" name="Line 71"/>
          <p:cNvSpPr>
            <a:spLocks noChangeShapeType="1"/>
          </p:cNvSpPr>
          <p:nvPr/>
        </p:nvSpPr>
        <p:spPr bwMode="auto">
          <a:xfrm flipH="1">
            <a:off x="3454400" y="3557588"/>
            <a:ext cx="69850" cy="4397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2056" name="Line 72"/>
          <p:cNvSpPr>
            <a:spLocks noChangeShapeType="1"/>
          </p:cNvSpPr>
          <p:nvPr/>
        </p:nvSpPr>
        <p:spPr bwMode="auto">
          <a:xfrm>
            <a:off x="1793875" y="3557588"/>
            <a:ext cx="69850" cy="3524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2057" name="Line 73"/>
          <p:cNvSpPr>
            <a:spLocks noChangeShapeType="1"/>
          </p:cNvSpPr>
          <p:nvPr/>
        </p:nvSpPr>
        <p:spPr bwMode="auto">
          <a:xfrm>
            <a:off x="2278063" y="4173538"/>
            <a:ext cx="0" cy="2635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2058" name="Oval 74"/>
          <p:cNvSpPr>
            <a:spLocks noChangeArrowheads="1"/>
          </p:cNvSpPr>
          <p:nvPr/>
        </p:nvSpPr>
        <p:spPr bwMode="auto">
          <a:xfrm>
            <a:off x="687388" y="3821113"/>
            <a:ext cx="3181350" cy="3524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2059" name="Rectangle 75"/>
          <p:cNvSpPr>
            <a:spLocks noChangeArrowheads="1"/>
          </p:cNvSpPr>
          <p:nvPr/>
        </p:nvSpPr>
        <p:spPr bwMode="auto">
          <a:xfrm>
            <a:off x="549275" y="4349750"/>
            <a:ext cx="3459163" cy="5270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2060" name="Text Box 76"/>
          <p:cNvSpPr txBox="1">
            <a:spLocks noChangeArrowheads="1"/>
          </p:cNvSpPr>
          <p:nvPr/>
        </p:nvSpPr>
        <p:spPr bwMode="auto">
          <a:xfrm>
            <a:off x="381000" y="48006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  <a:cs typeface="Arial" charset="0"/>
              </a:rPr>
              <a:t>Shared L2 Cache</a:t>
            </a:r>
          </a:p>
        </p:txBody>
      </p:sp>
      <p:sp>
        <p:nvSpPr>
          <p:cNvPr id="682061" name="Text Box 77"/>
          <p:cNvSpPr txBox="1">
            <a:spLocks noChangeArrowheads="1"/>
          </p:cNvSpPr>
          <p:nvPr/>
        </p:nvSpPr>
        <p:spPr bwMode="auto">
          <a:xfrm>
            <a:off x="1517650" y="3794125"/>
            <a:ext cx="183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Interconnect</a:t>
            </a:r>
          </a:p>
        </p:txBody>
      </p:sp>
      <p:grpSp>
        <p:nvGrpSpPr>
          <p:cNvPr id="23" name="Group 78"/>
          <p:cNvGrpSpPr>
            <a:grpSpLocks/>
          </p:cNvGrpSpPr>
          <p:nvPr/>
        </p:nvGrpSpPr>
        <p:grpSpPr bwMode="auto">
          <a:xfrm>
            <a:off x="228600" y="2971800"/>
            <a:ext cx="4495800" cy="2286000"/>
            <a:chOff x="144" y="1776"/>
            <a:chExt cx="2832" cy="1296"/>
          </a:xfrm>
        </p:grpSpPr>
        <p:sp>
          <p:nvSpPr>
            <p:cNvPr id="682063" name="AutoShape 79"/>
            <p:cNvSpPr>
              <a:spLocks noChangeArrowheads="1"/>
            </p:cNvSpPr>
            <p:nvPr/>
          </p:nvSpPr>
          <p:spPr bwMode="auto">
            <a:xfrm>
              <a:off x="832" y="2448"/>
              <a:ext cx="1173" cy="576"/>
            </a:xfrm>
            <a:prstGeom prst="irregularSeal1">
              <a:avLst/>
            </a:prstGeom>
            <a:solidFill>
              <a:srgbClr val="99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64" name="AutoShape 80"/>
            <p:cNvSpPr>
              <a:spLocks noChangeArrowheads="1"/>
            </p:cNvSpPr>
            <p:nvPr/>
          </p:nvSpPr>
          <p:spPr bwMode="auto">
            <a:xfrm>
              <a:off x="144" y="2448"/>
              <a:ext cx="1173" cy="624"/>
            </a:xfrm>
            <a:prstGeom prst="irregularSeal1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65" name="Freeform 81"/>
            <p:cNvSpPr>
              <a:spLocks/>
            </p:cNvSpPr>
            <p:nvPr/>
          </p:nvSpPr>
          <p:spPr bwMode="auto">
            <a:xfrm>
              <a:off x="555" y="1776"/>
              <a:ext cx="236" cy="86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0" y="336"/>
                </a:cxn>
                <a:cxn ang="0">
                  <a:pos x="280" y="864"/>
                </a:cxn>
              </a:cxnLst>
              <a:rect l="0" t="0" r="r" b="b"/>
              <a:pathLst>
                <a:path w="280" h="864">
                  <a:moveTo>
                    <a:pt x="40" y="0"/>
                  </a:moveTo>
                  <a:cubicBezTo>
                    <a:pt x="20" y="96"/>
                    <a:pt x="0" y="192"/>
                    <a:pt x="40" y="336"/>
                  </a:cubicBezTo>
                  <a:cubicBezTo>
                    <a:pt x="80" y="480"/>
                    <a:pt x="180" y="672"/>
                    <a:pt x="280" y="864"/>
                  </a:cubicBez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66" name="Freeform 82"/>
            <p:cNvSpPr>
              <a:spLocks/>
            </p:cNvSpPr>
            <p:nvPr/>
          </p:nvSpPr>
          <p:spPr bwMode="auto">
            <a:xfrm>
              <a:off x="1142" y="1776"/>
              <a:ext cx="94" cy="81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336"/>
                </a:cxn>
                <a:cxn ang="0">
                  <a:pos x="112" y="816"/>
                </a:cxn>
              </a:cxnLst>
              <a:rect l="0" t="0" r="r" b="b"/>
              <a:pathLst>
                <a:path w="112" h="816">
                  <a:moveTo>
                    <a:pt x="16" y="0"/>
                  </a:moveTo>
                  <a:cubicBezTo>
                    <a:pt x="8" y="100"/>
                    <a:pt x="0" y="200"/>
                    <a:pt x="16" y="336"/>
                  </a:cubicBezTo>
                  <a:cubicBezTo>
                    <a:pt x="32" y="472"/>
                    <a:pt x="72" y="644"/>
                    <a:pt x="112" y="816"/>
                  </a:cubicBez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67" name="Freeform 83"/>
            <p:cNvSpPr>
              <a:spLocks/>
            </p:cNvSpPr>
            <p:nvPr/>
          </p:nvSpPr>
          <p:spPr bwMode="auto">
            <a:xfrm>
              <a:off x="2045" y="1776"/>
              <a:ext cx="236" cy="864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40" y="336"/>
                </a:cxn>
                <a:cxn ang="0">
                  <a:pos x="0" y="864"/>
                </a:cxn>
              </a:cxnLst>
              <a:rect l="0" t="0" r="r" b="b"/>
              <a:pathLst>
                <a:path w="280" h="864">
                  <a:moveTo>
                    <a:pt x="240" y="0"/>
                  </a:moveTo>
                  <a:cubicBezTo>
                    <a:pt x="260" y="96"/>
                    <a:pt x="280" y="192"/>
                    <a:pt x="240" y="336"/>
                  </a:cubicBezTo>
                  <a:cubicBezTo>
                    <a:pt x="200" y="480"/>
                    <a:pt x="100" y="672"/>
                    <a:pt x="0" y="864"/>
                  </a:cubicBez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68" name="AutoShape 84"/>
            <p:cNvSpPr>
              <a:spLocks noChangeArrowheads="1"/>
            </p:cNvSpPr>
            <p:nvPr/>
          </p:nvSpPr>
          <p:spPr bwMode="auto">
            <a:xfrm>
              <a:off x="1398" y="2496"/>
              <a:ext cx="1578" cy="528"/>
            </a:xfrm>
            <a:prstGeom prst="irregularSeal1">
              <a:avLst/>
            </a:prstGeom>
            <a:solidFill>
              <a:srgbClr val="FF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86"/>
          <p:cNvGrpSpPr>
            <a:grpSpLocks/>
          </p:cNvGrpSpPr>
          <p:nvPr/>
        </p:nvGrpSpPr>
        <p:grpSpPr bwMode="auto">
          <a:xfrm>
            <a:off x="4953000" y="3048000"/>
            <a:ext cx="3276600" cy="1828800"/>
            <a:chOff x="3120" y="1776"/>
            <a:chExt cx="2064" cy="1152"/>
          </a:xfrm>
        </p:grpSpPr>
        <p:sp>
          <p:nvSpPr>
            <p:cNvPr id="682071" name="Freeform 87"/>
            <p:cNvSpPr>
              <a:spLocks/>
            </p:cNvSpPr>
            <p:nvPr/>
          </p:nvSpPr>
          <p:spPr bwMode="auto">
            <a:xfrm>
              <a:off x="3322" y="1776"/>
              <a:ext cx="228" cy="86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0" y="336"/>
                </a:cxn>
                <a:cxn ang="0">
                  <a:pos x="280" y="864"/>
                </a:cxn>
              </a:cxnLst>
              <a:rect l="0" t="0" r="r" b="b"/>
              <a:pathLst>
                <a:path w="280" h="864">
                  <a:moveTo>
                    <a:pt x="40" y="0"/>
                  </a:moveTo>
                  <a:cubicBezTo>
                    <a:pt x="20" y="96"/>
                    <a:pt x="0" y="192"/>
                    <a:pt x="40" y="336"/>
                  </a:cubicBezTo>
                  <a:cubicBezTo>
                    <a:pt x="80" y="480"/>
                    <a:pt x="180" y="672"/>
                    <a:pt x="280" y="864"/>
                  </a:cubicBez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72" name="Freeform 88"/>
            <p:cNvSpPr>
              <a:spLocks/>
            </p:cNvSpPr>
            <p:nvPr/>
          </p:nvSpPr>
          <p:spPr bwMode="auto">
            <a:xfrm>
              <a:off x="3889" y="1776"/>
              <a:ext cx="91" cy="81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336"/>
                </a:cxn>
                <a:cxn ang="0">
                  <a:pos x="112" y="816"/>
                </a:cxn>
              </a:cxnLst>
              <a:rect l="0" t="0" r="r" b="b"/>
              <a:pathLst>
                <a:path w="112" h="816">
                  <a:moveTo>
                    <a:pt x="16" y="0"/>
                  </a:moveTo>
                  <a:cubicBezTo>
                    <a:pt x="8" y="100"/>
                    <a:pt x="0" y="200"/>
                    <a:pt x="16" y="336"/>
                  </a:cubicBezTo>
                  <a:cubicBezTo>
                    <a:pt x="32" y="472"/>
                    <a:pt x="72" y="644"/>
                    <a:pt x="112" y="816"/>
                  </a:cubicBez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73" name="Freeform 89"/>
            <p:cNvSpPr>
              <a:spLocks/>
            </p:cNvSpPr>
            <p:nvPr/>
          </p:nvSpPr>
          <p:spPr bwMode="auto">
            <a:xfrm>
              <a:off x="4763" y="1776"/>
              <a:ext cx="228" cy="864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40" y="336"/>
                </a:cxn>
                <a:cxn ang="0">
                  <a:pos x="0" y="864"/>
                </a:cxn>
              </a:cxnLst>
              <a:rect l="0" t="0" r="r" b="b"/>
              <a:pathLst>
                <a:path w="280" h="864">
                  <a:moveTo>
                    <a:pt x="240" y="0"/>
                  </a:moveTo>
                  <a:cubicBezTo>
                    <a:pt x="260" y="96"/>
                    <a:pt x="280" y="192"/>
                    <a:pt x="240" y="336"/>
                  </a:cubicBezTo>
                  <a:cubicBezTo>
                    <a:pt x="200" y="480"/>
                    <a:pt x="100" y="672"/>
                    <a:pt x="0" y="864"/>
                  </a:cubicBez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2074" name="Cloud"/>
            <p:cNvSpPr>
              <a:spLocks noChangeAspect="1" noEditPoints="1" noChangeArrowheads="1"/>
            </p:cNvSpPr>
            <p:nvPr/>
          </p:nvSpPr>
          <p:spPr bwMode="auto">
            <a:xfrm>
              <a:off x="3120" y="2592"/>
              <a:ext cx="2064" cy="33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91"/>
          <p:cNvGrpSpPr>
            <a:grpSpLocks/>
          </p:cNvGrpSpPr>
          <p:nvPr/>
        </p:nvGrpSpPr>
        <p:grpSpPr bwMode="auto">
          <a:xfrm>
            <a:off x="1600200" y="5105400"/>
            <a:ext cx="2667000" cy="1295400"/>
            <a:chOff x="1008" y="3072"/>
            <a:chExt cx="1680" cy="816"/>
          </a:xfrm>
        </p:grpSpPr>
        <p:pic>
          <p:nvPicPr>
            <p:cNvPr id="682076" name="Picture 9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8" y="3072"/>
              <a:ext cx="816" cy="816"/>
            </a:xfrm>
            <a:prstGeom prst="rect">
              <a:avLst/>
            </a:prstGeom>
            <a:noFill/>
          </p:spPr>
        </p:pic>
        <p:sp>
          <p:nvSpPr>
            <p:cNvPr id="682077" name="Text Box 93"/>
            <p:cNvSpPr txBox="1">
              <a:spLocks noChangeArrowheads="1"/>
            </p:cNvSpPr>
            <p:nvPr/>
          </p:nvSpPr>
          <p:spPr bwMode="auto">
            <a:xfrm>
              <a:off x="1680" y="3168"/>
              <a:ext cx="1008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Arial" charset="0"/>
                  <a:cs typeface="Arial" charset="0"/>
                </a:rPr>
                <a:t>“Flood” off-chip PINs</a:t>
              </a:r>
            </a:p>
          </p:txBody>
        </p:sp>
      </p:grpSp>
      <p:pic>
        <p:nvPicPr>
          <p:cNvPr id="682079" name="Picture 95" descr="face-frowny-r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2850" y="1022350"/>
            <a:ext cx="442913" cy="442913"/>
          </a:xfrm>
          <a:prstGeom prst="rect">
            <a:avLst/>
          </a:prstGeom>
          <a:noFill/>
        </p:spPr>
      </p:pic>
      <p:pic>
        <p:nvPicPr>
          <p:cNvPr id="682080" name="Picture 96" descr="face-smily-gree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19938" y="1017588"/>
            <a:ext cx="450850" cy="450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206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74" name="Rectangle 66"/>
          <p:cNvSpPr>
            <a:spLocks noChangeArrowheads="1"/>
          </p:cNvSpPr>
          <p:nvPr/>
        </p:nvSpPr>
        <p:spPr bwMode="auto">
          <a:xfrm>
            <a:off x="598488" y="2083753"/>
            <a:ext cx="8372475" cy="827087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268"/>
            <a:ext cx="9144000" cy="889000"/>
          </a:xfrm>
        </p:spPr>
        <p:txBody>
          <a:bodyPr/>
          <a:lstStyle/>
          <a:p>
            <a:r>
              <a:rPr lang="en-US" dirty="0" smtClean="0"/>
              <a:t>Recall: Low-Span </a:t>
            </a:r>
            <a:r>
              <a:rPr lang="en-US" dirty="0"/>
              <a:t>+ </a:t>
            </a:r>
            <a:r>
              <a:rPr lang="en-US" dirty="0" smtClean="0"/>
              <a:t>Cache-Oblivious</a:t>
            </a:r>
            <a:endParaRPr lang="en-US" dirty="0"/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543878"/>
            <a:ext cx="8788400" cy="5397500"/>
          </a:xfrm>
        </p:spPr>
        <p:txBody>
          <a:bodyPr/>
          <a:lstStyle/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 Guarantees </a:t>
            </a:r>
            <a:r>
              <a:rPr lang="en-US" dirty="0"/>
              <a:t>on </a:t>
            </a:r>
            <a:r>
              <a:rPr lang="en-US" dirty="0" smtClean="0"/>
              <a:t>scheduler’s cache </a:t>
            </a:r>
            <a:r>
              <a:rPr lang="en-US" dirty="0"/>
              <a:t>performance </a:t>
            </a:r>
            <a:br>
              <a:rPr lang="en-US" dirty="0"/>
            </a:br>
            <a:r>
              <a:rPr lang="en-US" dirty="0"/>
              <a:t>   depend on the computation’s </a:t>
            </a:r>
            <a:r>
              <a:rPr lang="en-US" dirty="0" smtClean="0">
                <a:solidFill>
                  <a:srgbClr val="FF0000"/>
                </a:solidFill>
              </a:rPr>
              <a:t>depth D</a:t>
            </a:r>
            <a:endParaRPr lang="en-US" dirty="0"/>
          </a:p>
          <a:p>
            <a:pPr lvl="2"/>
            <a:r>
              <a:rPr lang="en-US" dirty="0">
                <a:solidFill>
                  <a:schemeClr val="tx1"/>
                </a:solidFill>
              </a:rPr>
              <a:t>E.g., Work-stealing on single level of private caches: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 err="1"/>
              <a:t>Thrm</a:t>
            </a:r>
            <a:r>
              <a:rPr lang="en-US" dirty="0"/>
              <a:t>: For any computation w/ fork-join parallelism, O(M P </a:t>
            </a:r>
            <a:r>
              <a:rPr lang="en-US" dirty="0" smtClean="0"/>
              <a:t>D </a:t>
            </a:r>
            <a:r>
              <a:rPr lang="en-US" dirty="0"/>
              <a:t>/ B) more misses on P cores than on 1 core</a:t>
            </a:r>
          </a:p>
          <a:p>
            <a:pPr lvl="1"/>
            <a:endParaRPr lang="en-US" sz="1200" dirty="0"/>
          </a:p>
          <a:p>
            <a:pPr lvl="1"/>
            <a:r>
              <a:rPr lang="en-US" dirty="0"/>
              <a:t>Approach: Design parallel algorithms with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Low span, and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Good performance on </a:t>
            </a:r>
            <a:r>
              <a:rPr lang="en-US" dirty="0" smtClean="0">
                <a:solidFill>
                  <a:schemeClr val="tx1"/>
                </a:solidFill>
              </a:rPr>
              <a:t>Cache-Oblivious Model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525463" y="4541203"/>
            <a:ext cx="8147050" cy="1238250"/>
            <a:chOff x="331" y="3139"/>
            <a:chExt cx="5132" cy="780"/>
          </a:xfrm>
        </p:grpSpPr>
        <p:sp>
          <p:nvSpPr>
            <p:cNvPr id="683071" name="Rectangle 63"/>
            <p:cNvSpPr>
              <a:spLocks noChangeArrowheads="1"/>
            </p:cNvSpPr>
            <p:nvPr/>
          </p:nvSpPr>
          <p:spPr bwMode="auto">
            <a:xfrm>
              <a:off x="331" y="3139"/>
              <a:ext cx="5132" cy="780"/>
            </a:xfrm>
            <a:prstGeom prst="rect">
              <a:avLst/>
            </a:prstGeom>
            <a:solidFill>
              <a:schemeClr val="accent1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 dirty="0" err="1">
                  <a:solidFill>
                    <a:schemeClr val="folHlink"/>
                  </a:solidFill>
                </a:rPr>
                <a:t>Thrm</a:t>
              </a:r>
              <a:r>
                <a:rPr lang="en-US" b="0" dirty="0">
                  <a:solidFill>
                    <a:schemeClr val="folHlink"/>
                  </a:solidFill>
                </a:rPr>
                <a:t>: For any computation w/ fork-join parallelism</a:t>
              </a:r>
              <a:br>
                <a:rPr lang="en-US" b="0" dirty="0">
                  <a:solidFill>
                    <a:schemeClr val="folHlink"/>
                  </a:solidFill>
                </a:rPr>
              </a:br>
              <a:r>
                <a:rPr lang="en-US" b="0" dirty="0">
                  <a:solidFill>
                    <a:schemeClr val="folHlink"/>
                  </a:solidFill>
                </a:rPr>
                <a:t>for each level i, only O(M  P </a:t>
              </a:r>
              <a:r>
                <a:rPr lang="en-US" b="0" dirty="0" smtClean="0">
                  <a:solidFill>
                    <a:schemeClr val="folHlink"/>
                  </a:solidFill>
                </a:rPr>
                <a:t>D </a:t>
              </a:r>
              <a:r>
                <a:rPr lang="en-US" b="0" dirty="0">
                  <a:solidFill>
                    <a:schemeClr val="folHlink"/>
                  </a:solidFill>
                </a:rPr>
                <a:t>/ B ) more misses</a:t>
              </a:r>
              <a:br>
                <a:rPr lang="en-US" b="0" dirty="0">
                  <a:solidFill>
                    <a:schemeClr val="folHlink"/>
                  </a:solidFill>
                </a:rPr>
              </a:br>
              <a:r>
                <a:rPr lang="en-US" b="0" dirty="0">
                  <a:solidFill>
                    <a:schemeClr val="folHlink"/>
                  </a:solidFill>
                </a:rPr>
                <a:t>than on 1 core, for </a:t>
              </a:r>
              <a:r>
                <a:rPr lang="en-US" dirty="0">
                  <a:solidFill>
                    <a:srgbClr val="FF0000"/>
                  </a:solidFill>
                </a:rPr>
                <a:t>hierarchy of private caches</a:t>
              </a:r>
            </a:p>
          </p:txBody>
        </p:sp>
        <p:sp>
          <p:nvSpPr>
            <p:cNvPr id="683072" name="Text Box 64"/>
            <p:cNvSpPr txBox="1">
              <a:spLocks noChangeArrowheads="1"/>
            </p:cNvSpPr>
            <p:nvPr/>
          </p:nvSpPr>
          <p:spPr bwMode="auto">
            <a:xfrm>
              <a:off x="2939" y="3469"/>
              <a:ext cx="156" cy="231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>
                  <a:solidFill>
                    <a:schemeClr val="folHlink"/>
                  </a:solidFill>
                </a:rPr>
                <a:t>i</a:t>
              </a:r>
            </a:p>
          </p:txBody>
        </p:sp>
        <p:sp>
          <p:nvSpPr>
            <p:cNvPr id="683073" name="Text Box 65"/>
            <p:cNvSpPr txBox="1">
              <a:spLocks noChangeArrowheads="1"/>
            </p:cNvSpPr>
            <p:nvPr/>
          </p:nvSpPr>
          <p:spPr bwMode="auto">
            <a:xfrm>
              <a:off x="3729" y="3478"/>
              <a:ext cx="156" cy="231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>
                  <a:solidFill>
                    <a:schemeClr val="folHlink"/>
                  </a:solidFill>
                </a:rPr>
                <a:t>i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-33513" y="6019800"/>
            <a:ext cx="9177513" cy="476905"/>
            <a:chOff x="-33513" y="6019800"/>
            <a:chExt cx="9177513" cy="476905"/>
          </a:xfrm>
        </p:grpSpPr>
        <p:sp>
          <p:nvSpPr>
            <p:cNvPr id="14" name="TextBox 13"/>
            <p:cNvSpPr txBox="1"/>
            <p:nvPr/>
          </p:nvSpPr>
          <p:spPr>
            <a:xfrm>
              <a:off x="-33513" y="6035040"/>
              <a:ext cx="9177513" cy="461665"/>
            </a:xfrm>
            <a:prstGeom prst="rect">
              <a:avLst/>
            </a:prstGeom>
            <a:solidFill>
              <a:srgbClr val="AA014C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                                                                                    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965" y="6019800"/>
              <a:ext cx="90765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But: No such guarantees for general tree-of-caches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3916680"/>
            <a:ext cx="9144000" cy="109728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2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" y="1071563"/>
            <a:ext cx="8884920" cy="5397500"/>
          </a:xfrm>
        </p:spPr>
        <p:txBody>
          <a:bodyPr/>
          <a:lstStyle/>
          <a:p>
            <a:r>
              <a:rPr lang="en-US" dirty="0" smtClean="0"/>
              <a:t> Modeling the Multicore Hierarchy</a:t>
            </a:r>
          </a:p>
          <a:p>
            <a:pPr lvl="2"/>
            <a:r>
              <a:rPr lang="en-US" dirty="0" smtClean="0"/>
              <a:t>PMH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Algorithm Designer’s model exposing Hierarchy</a:t>
            </a:r>
          </a:p>
          <a:p>
            <a:pPr lvl="2"/>
            <a:r>
              <a:rPr lang="en-US" dirty="0" smtClean="0"/>
              <a:t>Multi-BSP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Quest for a Simplified Hierarchy Abstraction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Algorithm Designer’s model abstracting Hierarchy</a:t>
            </a:r>
          </a:p>
          <a:p>
            <a:pPr lvl="2"/>
            <a:r>
              <a:rPr lang="en-US" dirty="0" smtClean="0"/>
              <a:t>Parallel Cache-Oblivious (PCO) model</a:t>
            </a:r>
          </a:p>
          <a:p>
            <a:pPr lvl="2"/>
            <a:endParaRPr lang="en-US" sz="1000" dirty="0" smtClean="0"/>
          </a:p>
          <a:p>
            <a:r>
              <a:rPr lang="en-US" dirty="0" smtClean="0"/>
              <a:t> Space-Bounded Schedulers</a:t>
            </a:r>
          </a:p>
          <a:p>
            <a:pPr lvl="2"/>
            <a:r>
              <a:rPr lang="en-US" dirty="0" smtClean="0"/>
              <a:t>Revisit PCO model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the Tree-of-Caches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544003"/>
            <a:ext cx="8788400" cy="53975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To obtain guarantees for general tree-of-caches: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 We define a Parallel Cache-Oblivious Model</a:t>
            </a:r>
          </a:p>
          <a:p>
            <a:pPr>
              <a:buNone/>
            </a:pPr>
            <a:r>
              <a:rPr lang="en-US" dirty="0" smtClean="0"/>
              <a:t>                               </a:t>
            </a:r>
            <a:r>
              <a:rPr lang="en-US" b="0" dirty="0" smtClean="0"/>
              <a:t> and </a:t>
            </a:r>
          </a:p>
          <a:p>
            <a:r>
              <a:rPr lang="en-US" dirty="0" smtClean="0"/>
              <a:t> A corresponding Space-Bounded Scheduler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Problem with Using CO Model</a:t>
            </a:r>
            <a:endParaRPr lang="en-US" dirty="0"/>
          </a:p>
        </p:txBody>
      </p:sp>
      <p:sp>
        <p:nvSpPr>
          <p:cNvPr id="284729" name="Rectangle 57"/>
          <p:cNvSpPr>
            <a:spLocks noChangeArrowheads="1"/>
          </p:cNvSpPr>
          <p:nvPr/>
        </p:nvSpPr>
        <p:spPr bwMode="auto">
          <a:xfrm>
            <a:off x="4953000" y="3124200"/>
            <a:ext cx="396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SzPct val="90000"/>
            </a:pPr>
            <a:r>
              <a:rPr lang="en-US" b="0" dirty="0" smtClean="0"/>
              <a:t>Misses in CO model</a:t>
            </a:r>
            <a:endParaRPr lang="en-US" b="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ct val="20000"/>
              </a:spcBef>
              <a:buSzPct val="80000"/>
              <a:buFontTx/>
              <a:buBlip>
                <a:blip r:embed="rId2"/>
              </a:buBlip>
            </a:pPr>
            <a:r>
              <a:rPr lang="en-US" dirty="0" smtClean="0">
                <a:solidFill>
                  <a:srgbClr val="C00000"/>
                </a:solidFill>
              </a:rPr>
              <a:t>M/B</a:t>
            </a:r>
            <a:r>
              <a:rPr lang="en-US" b="0" dirty="0" smtClean="0">
                <a:solidFill>
                  <a:srgbClr val="C00000"/>
                </a:solidFill>
              </a:rPr>
              <a:t> misses</a:t>
            </a:r>
          </a:p>
          <a:p>
            <a:pPr marL="742950" lvl="1" indent="-285750">
              <a:spcBef>
                <a:spcPct val="20000"/>
              </a:spcBef>
              <a:buSzPct val="80000"/>
            </a:pP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endParaRPr lang="en-US" sz="1600" b="0" dirty="0">
              <a:solidFill>
                <a:schemeClr val="tx1"/>
              </a:solidFill>
            </a:endParaRPr>
          </a:p>
          <a:p>
            <a:pPr marL="342900" indent="-342900">
              <a:spcBef>
                <a:spcPct val="20000"/>
              </a:spcBef>
              <a:buSzPct val="90000"/>
            </a:pPr>
            <a:r>
              <a:rPr lang="en-US" b="0" dirty="0" smtClean="0"/>
              <a:t>Any greedy parallel</a:t>
            </a:r>
            <a:br>
              <a:rPr lang="en-US" b="0" dirty="0" smtClean="0"/>
            </a:br>
            <a:r>
              <a:rPr lang="en-US" b="0" dirty="0" smtClean="0"/>
              <a:t>schedule (</a:t>
            </a:r>
            <a:r>
              <a:rPr lang="en-US" dirty="0" smtClean="0"/>
              <a:t>M</a:t>
            </a:r>
            <a:r>
              <a:rPr lang="en-US" baseline="-25000" dirty="0" smtClean="0"/>
              <a:t>p</a:t>
            </a:r>
            <a:r>
              <a:rPr lang="en-US" dirty="0" smtClean="0"/>
              <a:t> </a:t>
            </a:r>
            <a:r>
              <a:rPr lang="en-US" b="0" dirty="0" smtClean="0">
                <a:solidFill>
                  <a:schemeClr val="tx1"/>
                </a:solidFill>
              </a:rPr>
              <a:t>= </a:t>
            </a:r>
            <a:r>
              <a:rPr lang="en-US" dirty="0" smtClean="0"/>
              <a:t>M)</a:t>
            </a:r>
            <a:r>
              <a:rPr lang="en-US" b="0" dirty="0" smtClean="0"/>
              <a:t>:</a:t>
            </a:r>
          </a:p>
          <a:p>
            <a:pPr marL="342900" indent="-342900">
              <a:spcBef>
                <a:spcPct val="20000"/>
              </a:spcBef>
              <a:buSzPct val="90000"/>
            </a:pPr>
            <a:r>
              <a:rPr lang="en-US" b="0" dirty="0" smtClean="0">
                <a:solidFill>
                  <a:schemeClr val="tx1"/>
                </a:solidFill>
              </a:rPr>
              <a:t>All processors suffer all misses in parallel</a:t>
            </a:r>
            <a:endParaRPr lang="en-US" b="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ct val="20000"/>
              </a:spcBef>
              <a:buSzPct val="80000"/>
              <a:buFontTx/>
              <a:buBlip>
                <a:blip r:embed="rId2"/>
              </a:buBlip>
            </a:pPr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b="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M/B </a:t>
            </a:r>
            <a:r>
              <a:rPr lang="en-US" b="0" dirty="0" smtClean="0">
                <a:solidFill>
                  <a:srgbClr val="C00000"/>
                </a:solidFill>
              </a:rPr>
              <a:t>misses</a:t>
            </a:r>
            <a:endParaRPr lang="en-US" b="0" dirty="0">
              <a:solidFill>
                <a:srgbClr val="C00000"/>
              </a:solidFill>
            </a:endParaRP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6615202" y="2164436"/>
            <a:ext cx="1990016" cy="427651"/>
          </a:xfrm>
          <a:prstGeom prst="rect">
            <a:avLst/>
          </a:prstGeom>
          <a:solidFill>
            <a:srgbClr val="92D05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Memory</a:t>
            </a:r>
            <a:endParaRPr lang="en-US" sz="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Line 18"/>
          <p:cNvSpPr>
            <a:spLocks noChangeShapeType="1"/>
          </p:cNvSpPr>
          <p:nvPr/>
        </p:nvSpPr>
        <p:spPr bwMode="auto">
          <a:xfrm>
            <a:off x="8081330" y="1428878"/>
            <a:ext cx="0" cy="20282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Oval 19"/>
          <p:cNvSpPr>
            <a:spLocks noChangeArrowheads="1"/>
          </p:cNvSpPr>
          <p:nvPr/>
        </p:nvSpPr>
        <p:spPr bwMode="auto">
          <a:xfrm>
            <a:off x="7718294" y="870488"/>
            <a:ext cx="729413" cy="557168"/>
          </a:xfrm>
          <a:prstGeom prst="ellipse">
            <a:avLst/>
          </a:prstGeom>
          <a:solidFill>
            <a:srgbClr val="FF7C8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7210445" y="721309"/>
            <a:ext cx="608030" cy="561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91440" rIns="0" bIns="0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…</a:t>
            </a: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5" name="Line 22"/>
          <p:cNvSpPr>
            <a:spLocks noChangeShapeType="1"/>
          </p:cNvSpPr>
          <p:nvPr/>
        </p:nvSpPr>
        <p:spPr bwMode="auto">
          <a:xfrm>
            <a:off x="7625244" y="1951833"/>
            <a:ext cx="0" cy="20282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6498273" y="877819"/>
            <a:ext cx="2131445" cy="1080123"/>
            <a:chOff x="2438" y="692"/>
            <a:chExt cx="1914" cy="884"/>
          </a:xfrm>
        </p:grpSpPr>
        <p:sp>
          <p:nvSpPr>
            <p:cNvPr id="58" name="Line 24"/>
            <p:cNvSpPr>
              <a:spLocks noChangeShapeType="1"/>
            </p:cNvSpPr>
            <p:nvPr/>
          </p:nvSpPr>
          <p:spPr bwMode="auto">
            <a:xfrm>
              <a:off x="2764" y="1149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Oval 25"/>
            <p:cNvSpPr>
              <a:spLocks noChangeArrowheads="1"/>
            </p:cNvSpPr>
            <p:nvPr/>
          </p:nvSpPr>
          <p:spPr bwMode="auto">
            <a:xfrm>
              <a:off x="2438" y="692"/>
              <a:ext cx="655" cy="456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60" name="Text Box 26"/>
            <p:cNvSpPr txBox="1">
              <a:spLocks noChangeArrowheads="1"/>
            </p:cNvSpPr>
            <p:nvPr/>
          </p:nvSpPr>
          <p:spPr bwMode="auto">
            <a:xfrm>
              <a:off x="2502" y="757"/>
              <a:ext cx="546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2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1" name="Text Box 27"/>
            <p:cNvSpPr txBox="1">
              <a:spLocks noChangeArrowheads="1"/>
            </p:cNvSpPr>
            <p:nvPr/>
          </p:nvSpPr>
          <p:spPr bwMode="auto">
            <a:xfrm>
              <a:off x="2562" y="1309"/>
              <a:ext cx="1790" cy="267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lnSpc>
                  <a:spcPct val="120000"/>
                </a:lnSpc>
              </a:pP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Shared Cache</a:t>
              </a:r>
              <a:endParaRPr lang="en-US" sz="2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8584277" y="1552248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p</a:t>
            </a:r>
            <a:endParaRPr lang="en-US" dirty="0"/>
          </a:p>
        </p:txBody>
      </p:sp>
      <p:grpSp>
        <p:nvGrpSpPr>
          <p:cNvPr id="4" name="Group 67"/>
          <p:cNvGrpSpPr/>
          <p:nvPr/>
        </p:nvGrpSpPr>
        <p:grpSpPr>
          <a:xfrm>
            <a:off x="4371531" y="901582"/>
            <a:ext cx="1964737" cy="1709081"/>
            <a:chOff x="485331" y="1358782"/>
            <a:chExt cx="1964737" cy="1709081"/>
          </a:xfrm>
        </p:grpSpPr>
        <p:sp>
          <p:nvSpPr>
            <p:cNvPr id="69" name="Text Box 15"/>
            <p:cNvSpPr txBox="1">
              <a:spLocks noChangeArrowheads="1"/>
            </p:cNvSpPr>
            <p:nvPr/>
          </p:nvSpPr>
          <p:spPr bwMode="auto">
            <a:xfrm>
              <a:off x="485331" y="2640593"/>
              <a:ext cx="1964737" cy="42727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1123019" y="1358782"/>
              <a:ext cx="720147" cy="1272128"/>
              <a:chOff x="2438" y="692"/>
              <a:chExt cx="655" cy="1051"/>
            </a:xfrm>
          </p:grpSpPr>
          <p:sp>
            <p:nvSpPr>
              <p:cNvPr id="71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73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" name="Text Box 21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6" name="Rectangle 75"/>
          <p:cNvSpPr/>
          <p:nvPr/>
        </p:nvSpPr>
        <p:spPr>
          <a:xfrm>
            <a:off x="5577932" y="1567488"/>
            <a:ext cx="4764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265073" y="3901440"/>
            <a:ext cx="34382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subtasks:</a:t>
            </a:r>
          </a:p>
          <a:p>
            <a:r>
              <a:rPr lang="en-US" dirty="0" smtClean="0"/>
              <a:t>each reading</a:t>
            </a:r>
            <a:br>
              <a:rPr lang="en-US" dirty="0" smtClean="0"/>
            </a:br>
            <a:r>
              <a:rPr lang="en-US" dirty="0" smtClean="0"/>
              <a:t>same M/B blocks in same order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893802" y="990600"/>
            <a:ext cx="2961918" cy="2689225"/>
            <a:chOff x="1015722" y="1371600"/>
            <a:chExt cx="2961918" cy="2689225"/>
          </a:xfrm>
        </p:grpSpPr>
        <p:grpSp>
          <p:nvGrpSpPr>
            <p:cNvPr id="81" name="Group 80"/>
            <p:cNvGrpSpPr/>
            <p:nvPr/>
          </p:nvGrpSpPr>
          <p:grpSpPr>
            <a:xfrm>
              <a:off x="1015722" y="1417320"/>
              <a:ext cx="1827103" cy="2643505"/>
              <a:chOff x="2113002" y="1112520"/>
              <a:chExt cx="1827103" cy="2643505"/>
            </a:xfrm>
          </p:grpSpPr>
          <p:sp>
            <p:nvSpPr>
              <p:cNvPr id="284677" name="Oval 5"/>
              <p:cNvSpPr>
                <a:spLocks noChangeArrowheads="1"/>
              </p:cNvSpPr>
              <p:nvPr/>
            </p:nvSpPr>
            <p:spPr bwMode="auto">
              <a:xfrm>
                <a:off x="2194560" y="1645920"/>
                <a:ext cx="1524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84681" name="AutoShape 9"/>
              <p:cNvCxnSpPr>
                <a:cxnSpLocks noChangeShapeType="1"/>
                <a:stCxn id="284677" idx="4"/>
              </p:cNvCxnSpPr>
              <p:nvPr/>
            </p:nvCxnSpPr>
            <p:spPr bwMode="auto">
              <a:xfrm>
                <a:off x="2270760" y="1798320"/>
                <a:ext cx="0" cy="22860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284685" name="AutoShape 13"/>
              <p:cNvCxnSpPr>
                <a:cxnSpLocks noChangeShapeType="1"/>
                <a:stCxn id="284695" idx="4"/>
              </p:cNvCxnSpPr>
              <p:nvPr/>
            </p:nvCxnSpPr>
            <p:spPr bwMode="auto">
              <a:xfrm>
                <a:off x="2270760" y="2179320"/>
                <a:ext cx="1588" cy="22860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284695" name="Oval 23"/>
              <p:cNvSpPr>
                <a:spLocks noChangeArrowheads="1"/>
              </p:cNvSpPr>
              <p:nvPr/>
            </p:nvSpPr>
            <p:spPr bwMode="auto">
              <a:xfrm>
                <a:off x="2194560" y="2026920"/>
                <a:ext cx="1524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696" name="Text Box 24"/>
              <p:cNvSpPr txBox="1">
                <a:spLocks noChangeArrowheads="1"/>
              </p:cNvSpPr>
              <p:nvPr/>
            </p:nvSpPr>
            <p:spPr bwMode="auto">
              <a:xfrm>
                <a:off x="2113002" y="2434037"/>
                <a:ext cx="553998" cy="3440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vert" wrap="none">
                <a:spAutoFit/>
              </a:bodyPr>
              <a:lstStyle/>
              <a:p>
                <a:r>
                  <a:rPr lang="en-US" b="0" dirty="0"/>
                  <a:t>…</a:t>
                </a:r>
              </a:p>
            </p:txBody>
          </p:sp>
          <p:sp>
            <p:nvSpPr>
              <p:cNvPr id="284712" name="Oval 40"/>
              <p:cNvSpPr>
                <a:spLocks noChangeArrowheads="1"/>
              </p:cNvSpPr>
              <p:nvPr/>
            </p:nvSpPr>
            <p:spPr bwMode="auto">
              <a:xfrm>
                <a:off x="3337560" y="1645920"/>
                <a:ext cx="1524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84714" name="AutoShape 42"/>
              <p:cNvCxnSpPr>
                <a:cxnSpLocks noChangeShapeType="1"/>
                <a:stCxn id="284712" idx="4"/>
              </p:cNvCxnSpPr>
              <p:nvPr/>
            </p:nvCxnSpPr>
            <p:spPr bwMode="auto">
              <a:xfrm>
                <a:off x="3413760" y="1798320"/>
                <a:ext cx="0" cy="22860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284717" name="AutoShape 45"/>
              <p:cNvCxnSpPr>
                <a:cxnSpLocks noChangeShapeType="1"/>
                <a:stCxn id="284718" idx="4"/>
              </p:cNvCxnSpPr>
              <p:nvPr/>
            </p:nvCxnSpPr>
            <p:spPr bwMode="auto">
              <a:xfrm>
                <a:off x="3413760" y="2179320"/>
                <a:ext cx="1588" cy="22860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284718" name="Oval 46"/>
              <p:cNvSpPr>
                <a:spLocks noChangeArrowheads="1"/>
              </p:cNvSpPr>
              <p:nvPr/>
            </p:nvSpPr>
            <p:spPr bwMode="auto">
              <a:xfrm>
                <a:off x="3337560" y="2026920"/>
                <a:ext cx="1524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719" name="Text Box 47"/>
              <p:cNvSpPr txBox="1">
                <a:spLocks noChangeArrowheads="1"/>
              </p:cNvSpPr>
              <p:nvPr/>
            </p:nvSpPr>
            <p:spPr bwMode="auto">
              <a:xfrm>
                <a:off x="3256002" y="2434037"/>
                <a:ext cx="553998" cy="3440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vert" wrap="none">
                <a:spAutoFit/>
              </a:bodyPr>
              <a:lstStyle/>
              <a:p>
                <a:r>
                  <a:rPr lang="en-US" b="0" dirty="0"/>
                  <a:t>…</a:t>
                </a:r>
              </a:p>
            </p:txBody>
          </p:sp>
          <p:sp>
            <p:nvSpPr>
              <p:cNvPr id="284724" name="Oval 52"/>
              <p:cNvSpPr>
                <a:spLocks noChangeArrowheads="1"/>
              </p:cNvSpPr>
              <p:nvPr/>
            </p:nvSpPr>
            <p:spPr bwMode="auto">
              <a:xfrm>
                <a:off x="2727960" y="1112520"/>
                <a:ext cx="1524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84726" name="AutoShape 54"/>
              <p:cNvCxnSpPr>
                <a:cxnSpLocks noChangeShapeType="1"/>
                <a:stCxn id="284724" idx="3"/>
                <a:endCxn id="284677" idx="7"/>
              </p:cNvCxnSpPr>
              <p:nvPr/>
            </p:nvCxnSpPr>
            <p:spPr bwMode="auto">
              <a:xfrm flipH="1">
                <a:off x="2324735" y="1242695"/>
                <a:ext cx="425450" cy="4254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284727" name="AutoShape 55"/>
              <p:cNvCxnSpPr>
                <a:cxnSpLocks noChangeShapeType="1"/>
                <a:stCxn id="284724" idx="5"/>
                <a:endCxn id="284712" idx="0"/>
              </p:cNvCxnSpPr>
              <p:nvPr/>
            </p:nvCxnSpPr>
            <p:spPr bwMode="auto">
              <a:xfrm>
                <a:off x="2858135" y="1242695"/>
                <a:ext cx="555625" cy="40322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284730" name="Text Box 58"/>
              <p:cNvSpPr txBox="1">
                <a:spLocks noChangeArrowheads="1"/>
              </p:cNvSpPr>
              <p:nvPr/>
            </p:nvSpPr>
            <p:spPr bwMode="auto">
              <a:xfrm>
                <a:off x="2331085" y="1499870"/>
                <a:ext cx="40798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a</a:t>
                </a:r>
                <a:r>
                  <a:rPr lang="en-US" sz="2000" baseline="-25000"/>
                  <a:t>1</a:t>
                </a:r>
              </a:p>
            </p:txBody>
          </p:sp>
          <p:sp>
            <p:nvSpPr>
              <p:cNvPr id="284731" name="Text Box 59"/>
              <p:cNvSpPr txBox="1">
                <a:spLocks noChangeArrowheads="1"/>
              </p:cNvSpPr>
              <p:nvPr/>
            </p:nvSpPr>
            <p:spPr bwMode="auto">
              <a:xfrm>
                <a:off x="2346960" y="1874520"/>
                <a:ext cx="40798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a</a:t>
                </a:r>
                <a:r>
                  <a:rPr lang="en-US" sz="2000" baseline="-25000" dirty="0"/>
                  <a:t>2</a:t>
                </a:r>
              </a:p>
            </p:txBody>
          </p:sp>
          <p:sp>
            <p:nvSpPr>
              <p:cNvPr id="284734" name="Text Box 62"/>
              <p:cNvSpPr txBox="1">
                <a:spLocks noChangeArrowheads="1"/>
              </p:cNvSpPr>
              <p:nvPr/>
            </p:nvSpPr>
            <p:spPr bwMode="auto">
              <a:xfrm>
                <a:off x="3431133" y="1493520"/>
                <a:ext cx="47801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a</a:t>
                </a:r>
                <a:r>
                  <a:rPr lang="en-US" sz="2000" baseline="-25000" dirty="0" smtClean="0"/>
                  <a:t>1</a:t>
                </a:r>
                <a:endParaRPr lang="en-US" sz="2000" baseline="-25000" dirty="0"/>
              </a:p>
            </p:txBody>
          </p:sp>
          <p:sp>
            <p:nvSpPr>
              <p:cNvPr id="284735" name="Text Box 63"/>
              <p:cNvSpPr txBox="1">
                <a:spLocks noChangeArrowheads="1"/>
              </p:cNvSpPr>
              <p:nvPr/>
            </p:nvSpPr>
            <p:spPr bwMode="auto">
              <a:xfrm>
                <a:off x="3458121" y="1858645"/>
                <a:ext cx="47801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a</a:t>
                </a:r>
                <a:r>
                  <a:rPr lang="en-US" sz="2000" baseline="-25000" dirty="0" smtClean="0"/>
                  <a:t>2</a:t>
                </a:r>
                <a:endParaRPr lang="en-US" sz="2000" baseline="-25000" dirty="0"/>
              </a:p>
            </p:txBody>
          </p:sp>
          <p:sp>
            <p:nvSpPr>
              <p:cNvPr id="284745" name="Oval 73"/>
              <p:cNvSpPr>
                <a:spLocks noChangeArrowheads="1"/>
              </p:cNvSpPr>
              <p:nvPr/>
            </p:nvSpPr>
            <p:spPr bwMode="auto">
              <a:xfrm>
                <a:off x="2194560" y="3017520"/>
                <a:ext cx="1524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746" name="Oval 74"/>
              <p:cNvSpPr>
                <a:spLocks noChangeArrowheads="1"/>
              </p:cNvSpPr>
              <p:nvPr/>
            </p:nvSpPr>
            <p:spPr bwMode="auto">
              <a:xfrm>
                <a:off x="3337560" y="3017520"/>
                <a:ext cx="152400" cy="152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84747" name="AutoShape 75"/>
              <p:cNvCxnSpPr>
                <a:cxnSpLocks noChangeShapeType="1"/>
                <a:endCxn id="284746" idx="0"/>
              </p:cNvCxnSpPr>
              <p:nvPr/>
            </p:nvCxnSpPr>
            <p:spPr bwMode="auto">
              <a:xfrm>
                <a:off x="3413760" y="2788920"/>
                <a:ext cx="0" cy="22860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284748" name="Text Box 76"/>
              <p:cNvSpPr txBox="1">
                <a:spLocks noChangeArrowheads="1"/>
              </p:cNvSpPr>
              <p:nvPr/>
            </p:nvSpPr>
            <p:spPr bwMode="auto">
              <a:xfrm>
                <a:off x="3462089" y="2849245"/>
                <a:ext cx="47801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err="1" smtClean="0"/>
                  <a:t>a</a:t>
                </a:r>
                <a:r>
                  <a:rPr lang="en-US" sz="1000" dirty="0" err="1" smtClean="0"/>
                  <a:t>M</a:t>
                </a:r>
                <a:endParaRPr lang="en-US" sz="2000" baseline="-25000" dirty="0"/>
              </a:p>
            </p:txBody>
          </p:sp>
          <p:cxnSp>
            <p:nvCxnSpPr>
              <p:cNvPr id="284749" name="AutoShape 77"/>
              <p:cNvCxnSpPr>
                <a:cxnSpLocks noChangeShapeType="1"/>
                <a:endCxn id="284745" idx="0"/>
              </p:cNvCxnSpPr>
              <p:nvPr/>
            </p:nvCxnSpPr>
            <p:spPr bwMode="auto">
              <a:xfrm>
                <a:off x="2270760" y="2788920"/>
                <a:ext cx="0" cy="22860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284750" name="Text Box 78"/>
              <p:cNvSpPr txBox="1">
                <a:spLocks noChangeArrowheads="1"/>
              </p:cNvSpPr>
              <p:nvPr/>
            </p:nvSpPr>
            <p:spPr bwMode="auto">
              <a:xfrm>
                <a:off x="2315915" y="2865120"/>
                <a:ext cx="478016" cy="605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err="1" smtClean="0"/>
                  <a:t>a</a:t>
                </a:r>
                <a:r>
                  <a:rPr lang="en-US" sz="1000" dirty="0" err="1" smtClean="0"/>
                  <a:t>M</a:t>
                </a:r>
                <a:endParaRPr lang="en-US" sz="2000" dirty="0" smtClean="0"/>
              </a:p>
              <a:p>
                <a:endParaRPr lang="en-US" sz="2000" baseline="-25000" dirty="0"/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 flipV="1">
                <a:off x="2324735" y="3200400"/>
                <a:ext cx="1089025" cy="555625"/>
                <a:chOff x="2370455" y="3535680"/>
                <a:chExt cx="1089025" cy="555625"/>
              </a:xfrm>
            </p:grpSpPr>
            <p:sp>
              <p:nvSpPr>
                <p:cNvPr id="68" name="Oval 52"/>
                <p:cNvSpPr>
                  <a:spLocks noChangeArrowheads="1"/>
                </p:cNvSpPr>
                <p:nvPr/>
              </p:nvSpPr>
              <p:spPr bwMode="auto">
                <a:xfrm>
                  <a:off x="2773680" y="3535680"/>
                  <a:ext cx="152400" cy="1524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70" name="AutoShape 54"/>
                <p:cNvCxnSpPr>
                  <a:cxnSpLocks noChangeShapeType="1"/>
                  <a:stCxn id="68" idx="3"/>
                </p:cNvCxnSpPr>
                <p:nvPr/>
              </p:nvCxnSpPr>
              <p:spPr bwMode="auto">
                <a:xfrm flipH="1">
                  <a:off x="2370455" y="3665855"/>
                  <a:ext cx="425450" cy="42545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77" name="AutoShape 55"/>
                <p:cNvCxnSpPr>
                  <a:cxnSpLocks noChangeShapeType="1"/>
                  <a:stCxn id="68" idx="5"/>
                </p:cNvCxnSpPr>
                <p:nvPr/>
              </p:nvCxnSpPr>
              <p:spPr bwMode="auto">
                <a:xfrm>
                  <a:off x="2903855" y="3665855"/>
                  <a:ext cx="555625" cy="40322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 type="triangle" w="med" len="med"/>
                  <a:tailEnd type="none" w="med" len="med"/>
                </a:ln>
                <a:effectLst/>
              </p:spPr>
            </p:cxnSp>
          </p:grpSp>
          <p:sp>
            <p:nvSpPr>
              <p:cNvPr id="79" name="Text Box 20"/>
              <p:cNvSpPr txBox="1">
                <a:spLocks noChangeArrowheads="1"/>
              </p:cNvSpPr>
              <p:nvPr/>
            </p:nvSpPr>
            <p:spPr bwMode="auto">
              <a:xfrm>
                <a:off x="2562245" y="1163269"/>
                <a:ext cx="608030" cy="5618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 sz="2800" dirty="0" smtClean="0">
                    <a:latin typeface="Arial" charset="0"/>
                    <a:cs typeface="Arial" charset="0"/>
                  </a:rPr>
                  <a:t>…</a:t>
                </a:r>
                <a:endParaRPr lang="en-US" sz="2800" dirty="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1913940" y="1371600"/>
              <a:ext cx="2063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dirty="0" smtClean="0">
                  <a:solidFill>
                    <a:srgbClr val="C00000"/>
                  </a:solidFill>
                </a:rPr>
                <a:t>P of these</a:t>
              </a:r>
              <a:endParaRPr lang="en-US" b="0" dirty="0">
                <a:solidFill>
                  <a:srgbClr val="C00000"/>
                </a:solidFill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424782" y="5638800"/>
            <a:ext cx="3449982" cy="830997"/>
          </a:xfrm>
          <a:prstGeom prst="rect">
            <a:avLst/>
          </a:prstGeom>
          <a:solidFill>
            <a:srgbClr val="AA014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Carry Forward rule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is too optimistic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1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Multi-cores: today, future trends, challenges</a:t>
            </a:r>
          </a:p>
          <a:p>
            <a:endParaRPr lang="en-US" sz="1000" dirty="0" smtClean="0"/>
          </a:p>
          <a:p>
            <a:r>
              <a:rPr lang="en-US" dirty="0" smtClean="0"/>
              <a:t> Computations &amp; Schedulers</a:t>
            </a:r>
          </a:p>
          <a:p>
            <a:pPr lvl="2"/>
            <a:r>
              <a:rPr lang="en-US" dirty="0" smtClean="0"/>
              <a:t>Modeling computations in work-depth framework</a:t>
            </a:r>
          </a:p>
          <a:p>
            <a:pPr lvl="2"/>
            <a:r>
              <a:rPr lang="en-US" dirty="0" smtClean="0"/>
              <a:t>Schedulers: Work Stealing &amp; PDF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Cache miss analysis on 2-level parallel hierarchy</a:t>
            </a:r>
          </a:p>
          <a:p>
            <a:pPr lvl="2"/>
            <a:r>
              <a:rPr lang="en-US" dirty="0" smtClean="0"/>
              <a:t>Private caches OR Shared cache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Low-depth, cache-oblivious parallel algorithms</a:t>
            </a:r>
          </a:p>
          <a:p>
            <a:pPr lvl="2"/>
            <a:r>
              <a:rPr lang="en-US" dirty="0" smtClean="0"/>
              <a:t>Sorting &amp; Graph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Parallel Cache-Oblivious (PCO) Model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8475" y="2543256"/>
            <a:ext cx="2362200" cy="3962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" name="Straight Connector 4"/>
          <p:cNvCxnSpPr>
            <a:stCxn id="4" idx="0"/>
          </p:cNvCxnSpPr>
          <p:nvPr/>
        </p:nvCxnSpPr>
        <p:spPr>
          <a:xfrm rot="16200000" flipH="1">
            <a:off x="1493044" y="2729787"/>
            <a:ext cx="381000" cy="79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3259536"/>
            <a:ext cx="422275" cy="106680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9713" y="3335736"/>
            <a:ext cx="395287" cy="91440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74875" y="3183336"/>
            <a:ext cx="354013" cy="121920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Straight Connector 9"/>
          <p:cNvCxnSpPr>
            <a:stCxn id="7" idx="0"/>
          </p:cNvCxnSpPr>
          <p:nvPr/>
        </p:nvCxnSpPr>
        <p:spPr>
          <a:xfrm rot="5400000" flipH="1" flipV="1">
            <a:off x="1177926" y="2749948"/>
            <a:ext cx="381000" cy="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V="1">
            <a:off x="1468438" y="2716611"/>
            <a:ext cx="45720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0"/>
          </p:cNvCxnSpPr>
          <p:nvPr/>
        </p:nvCxnSpPr>
        <p:spPr>
          <a:xfrm rot="16200000" flipV="1">
            <a:off x="1867694" y="2698355"/>
            <a:ext cx="304800" cy="665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2"/>
          </p:cNvCxnSpPr>
          <p:nvPr/>
        </p:nvCxnSpPr>
        <p:spPr>
          <a:xfrm rot="5400000">
            <a:off x="1867694" y="4222355"/>
            <a:ext cx="304800" cy="665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8" idx="2"/>
          </p:cNvCxnSpPr>
          <p:nvPr/>
        </p:nvCxnSpPr>
        <p:spPr>
          <a:xfrm rot="5400000" flipH="1" flipV="1">
            <a:off x="1469232" y="4468417"/>
            <a:ext cx="457200" cy="20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7" idx="2"/>
          </p:cNvCxnSpPr>
          <p:nvPr/>
        </p:nvCxnSpPr>
        <p:spPr>
          <a:xfrm rot="10800000">
            <a:off x="1049338" y="4326336"/>
            <a:ext cx="6381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573213" y="4821636"/>
            <a:ext cx="22701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546384" y="6334047"/>
            <a:ext cx="304800" cy="79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31875" y="5088336"/>
            <a:ext cx="354013" cy="91440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22475" y="5143899"/>
            <a:ext cx="354013" cy="83820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" name="Straight Connector 20"/>
          <p:cNvCxnSpPr>
            <a:stCxn id="19" idx="0"/>
          </p:cNvCxnSpPr>
          <p:nvPr/>
        </p:nvCxnSpPr>
        <p:spPr>
          <a:xfrm rot="5400000" flipH="1" flipV="1">
            <a:off x="1372394" y="4773217"/>
            <a:ext cx="152400" cy="477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0"/>
          </p:cNvCxnSpPr>
          <p:nvPr/>
        </p:nvCxnSpPr>
        <p:spPr>
          <a:xfrm rot="16200000" flipV="1">
            <a:off x="1839912" y="4783537"/>
            <a:ext cx="207963" cy="512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0" idx="2"/>
          </p:cNvCxnSpPr>
          <p:nvPr/>
        </p:nvCxnSpPr>
        <p:spPr>
          <a:xfrm rot="5400000" flipH="1" flipV="1">
            <a:off x="1857375" y="5812237"/>
            <a:ext cx="173037" cy="512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9" idx="2"/>
          </p:cNvCxnSpPr>
          <p:nvPr/>
        </p:nvCxnSpPr>
        <p:spPr>
          <a:xfrm rot="16200000" flipH="1">
            <a:off x="1372394" y="5840017"/>
            <a:ext cx="152400" cy="477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29000" y="3625296"/>
            <a:ext cx="12954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613150" y="4539696"/>
            <a:ext cx="9144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M,B</a:t>
            </a:r>
          </a:p>
        </p:txBody>
      </p:sp>
      <p:sp>
        <p:nvSpPr>
          <p:cNvPr id="37" name="Oval 36"/>
          <p:cNvSpPr/>
          <p:nvPr/>
        </p:nvSpPr>
        <p:spPr>
          <a:xfrm>
            <a:off x="3841750" y="5301696"/>
            <a:ext cx="457200" cy="4572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cxnSp>
        <p:nvCxnSpPr>
          <p:cNvPr id="39" name="Straight Connector 38"/>
          <p:cNvCxnSpPr>
            <a:stCxn id="37" idx="0"/>
            <a:endCxn id="36" idx="2"/>
          </p:cNvCxnSpPr>
          <p:nvPr/>
        </p:nvCxnSpPr>
        <p:spPr>
          <a:xfrm rot="5400000" flipH="1" flipV="1">
            <a:off x="3955257" y="5188190"/>
            <a:ext cx="228600" cy="1587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36" idx="0"/>
          </p:cNvCxnSpPr>
          <p:nvPr/>
        </p:nvCxnSpPr>
        <p:spPr>
          <a:xfrm rot="5400000">
            <a:off x="3879057" y="4349990"/>
            <a:ext cx="381000" cy="1587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334000" y="2528016"/>
            <a:ext cx="2362200" cy="3962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6355557" y="2684067"/>
            <a:ext cx="381000" cy="793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673725" y="3259536"/>
            <a:ext cx="422275" cy="1066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345238" y="3335736"/>
            <a:ext cx="395287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010400" y="3183336"/>
            <a:ext cx="457200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2" name="Straight Connector 51"/>
          <p:cNvCxnSpPr>
            <a:stCxn id="49" idx="0"/>
          </p:cNvCxnSpPr>
          <p:nvPr/>
        </p:nvCxnSpPr>
        <p:spPr>
          <a:xfrm rot="5400000" flipH="1" flipV="1">
            <a:off x="6013451" y="2749948"/>
            <a:ext cx="381000" cy="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0" idx="0"/>
          </p:cNvCxnSpPr>
          <p:nvPr/>
        </p:nvCxnSpPr>
        <p:spPr>
          <a:xfrm rot="16200000" flipV="1">
            <a:off x="6303963" y="3097611"/>
            <a:ext cx="45720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1" idx="0"/>
          </p:cNvCxnSpPr>
          <p:nvPr/>
        </p:nvCxnSpPr>
        <p:spPr>
          <a:xfrm rot="16200000" flipV="1">
            <a:off x="6728619" y="2672955"/>
            <a:ext cx="304800" cy="715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1" idx="2"/>
          </p:cNvCxnSpPr>
          <p:nvPr/>
        </p:nvCxnSpPr>
        <p:spPr>
          <a:xfrm rot="5400000">
            <a:off x="6728619" y="4196955"/>
            <a:ext cx="304800" cy="715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50" idx="2"/>
          </p:cNvCxnSpPr>
          <p:nvPr/>
        </p:nvCxnSpPr>
        <p:spPr>
          <a:xfrm rot="5400000" flipH="1" flipV="1">
            <a:off x="6304757" y="4468417"/>
            <a:ext cx="457200" cy="20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49" idx="2"/>
          </p:cNvCxnSpPr>
          <p:nvPr/>
        </p:nvCxnSpPr>
        <p:spPr>
          <a:xfrm rot="10800000">
            <a:off x="5884863" y="4326336"/>
            <a:ext cx="6381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6445251" y="4821636"/>
            <a:ext cx="227012" cy="158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6393657" y="6303567"/>
            <a:ext cx="304800" cy="793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867400" y="5088336"/>
            <a:ext cx="354013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858000" y="5143899"/>
            <a:ext cx="354013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2" name="Straight Connector 61"/>
          <p:cNvCxnSpPr>
            <a:stCxn id="60" idx="0"/>
          </p:cNvCxnSpPr>
          <p:nvPr/>
        </p:nvCxnSpPr>
        <p:spPr>
          <a:xfrm rot="5400000" flipH="1" flipV="1">
            <a:off x="6207919" y="4773217"/>
            <a:ext cx="152400" cy="477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1" idx="0"/>
          </p:cNvCxnSpPr>
          <p:nvPr/>
        </p:nvCxnSpPr>
        <p:spPr>
          <a:xfrm rot="16200000" flipV="1">
            <a:off x="6675437" y="4783537"/>
            <a:ext cx="207963" cy="512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1" idx="2"/>
          </p:cNvCxnSpPr>
          <p:nvPr/>
        </p:nvCxnSpPr>
        <p:spPr>
          <a:xfrm rot="5400000" flipH="1" flipV="1">
            <a:off x="6692900" y="5812237"/>
            <a:ext cx="173037" cy="512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2"/>
          </p:cNvCxnSpPr>
          <p:nvPr/>
        </p:nvCxnSpPr>
        <p:spPr>
          <a:xfrm rot="16200000" flipH="1">
            <a:off x="6207919" y="5840017"/>
            <a:ext cx="152400" cy="477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696200" y="1522176"/>
            <a:ext cx="1447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Case 1: </a:t>
            </a:r>
            <a:r>
              <a:rPr lang="en-US" sz="2000" b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task fits in cache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rot="10800000" flipV="1">
            <a:off x="7056120" y="2101296"/>
            <a:ext cx="609600" cy="3810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7" idx="0"/>
          </p:cNvCxnSpPr>
          <p:nvPr/>
        </p:nvCxnSpPr>
        <p:spPr>
          <a:xfrm rot="10800000" flipV="1">
            <a:off x="1049338" y="2878536"/>
            <a:ext cx="627062" cy="3810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" idx="3"/>
            <a:endCxn id="8" idx="1"/>
          </p:cNvCxnSpPr>
          <p:nvPr/>
        </p:nvCxnSpPr>
        <p:spPr>
          <a:xfrm>
            <a:off x="1260475" y="3792936"/>
            <a:ext cx="249238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8" idx="3"/>
            <a:endCxn id="9" idx="1"/>
          </p:cNvCxnSpPr>
          <p:nvPr/>
        </p:nvCxnSpPr>
        <p:spPr>
          <a:xfrm>
            <a:off x="1905000" y="3792936"/>
            <a:ext cx="269875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9" idx="2"/>
          </p:cNvCxnSpPr>
          <p:nvPr/>
        </p:nvCxnSpPr>
        <p:spPr>
          <a:xfrm rot="5400000">
            <a:off x="1862138" y="4216798"/>
            <a:ext cx="304800" cy="67627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19" idx="0"/>
          </p:cNvCxnSpPr>
          <p:nvPr/>
        </p:nvCxnSpPr>
        <p:spPr>
          <a:xfrm rot="10800000" flipV="1">
            <a:off x="1209675" y="4935936"/>
            <a:ext cx="466725" cy="1524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19" idx="3"/>
            <a:endCxn id="20" idx="1"/>
          </p:cNvCxnSpPr>
          <p:nvPr/>
        </p:nvCxnSpPr>
        <p:spPr>
          <a:xfrm>
            <a:off x="1385888" y="5545536"/>
            <a:ext cx="636587" cy="17463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20" idx="2"/>
          </p:cNvCxnSpPr>
          <p:nvPr/>
        </p:nvCxnSpPr>
        <p:spPr>
          <a:xfrm rot="5400000">
            <a:off x="1851819" y="5806680"/>
            <a:ext cx="173037" cy="52387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10800000" flipV="1">
            <a:off x="5867400" y="2878536"/>
            <a:ext cx="668338" cy="3810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endCxn id="50" idx="0"/>
          </p:cNvCxnSpPr>
          <p:nvPr/>
        </p:nvCxnSpPr>
        <p:spPr>
          <a:xfrm rot="5400000">
            <a:off x="6319838" y="3102373"/>
            <a:ext cx="457200" cy="952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51" idx="0"/>
          </p:cNvCxnSpPr>
          <p:nvPr/>
        </p:nvCxnSpPr>
        <p:spPr>
          <a:xfrm>
            <a:off x="6553200" y="2878536"/>
            <a:ext cx="685800" cy="304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51" idx="2"/>
          </p:cNvCxnSpPr>
          <p:nvPr/>
        </p:nvCxnSpPr>
        <p:spPr>
          <a:xfrm rot="5400000">
            <a:off x="6743700" y="4212036"/>
            <a:ext cx="304800" cy="685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50" idx="2"/>
          </p:cNvCxnSpPr>
          <p:nvPr/>
        </p:nvCxnSpPr>
        <p:spPr>
          <a:xfrm rot="16200000" flipH="1">
            <a:off x="6319838" y="4473973"/>
            <a:ext cx="457200" cy="952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49" idx="2"/>
          </p:cNvCxnSpPr>
          <p:nvPr/>
        </p:nvCxnSpPr>
        <p:spPr>
          <a:xfrm rot="16200000" flipH="1">
            <a:off x="6028532" y="4182667"/>
            <a:ext cx="381000" cy="66833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endCxn id="61" idx="0"/>
          </p:cNvCxnSpPr>
          <p:nvPr/>
        </p:nvCxnSpPr>
        <p:spPr>
          <a:xfrm>
            <a:off x="6553200" y="4935936"/>
            <a:ext cx="482600" cy="207963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endCxn id="60" idx="0"/>
          </p:cNvCxnSpPr>
          <p:nvPr/>
        </p:nvCxnSpPr>
        <p:spPr>
          <a:xfrm rot="10800000" flipV="1">
            <a:off x="6045200" y="4935936"/>
            <a:ext cx="508000" cy="1524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61" idx="2"/>
          </p:cNvCxnSpPr>
          <p:nvPr/>
        </p:nvCxnSpPr>
        <p:spPr>
          <a:xfrm rot="5400000">
            <a:off x="6707981" y="5827318"/>
            <a:ext cx="173037" cy="4826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60" idx="2"/>
          </p:cNvCxnSpPr>
          <p:nvPr/>
        </p:nvCxnSpPr>
        <p:spPr>
          <a:xfrm rot="16200000" flipH="1">
            <a:off x="6222207" y="5824142"/>
            <a:ext cx="152400" cy="50958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>
            <a:spLocks noChangeArrowheads="1"/>
          </p:cNvSpPr>
          <p:nvPr/>
        </p:nvSpPr>
        <p:spPr bwMode="auto">
          <a:xfrm>
            <a:off x="7696200" y="3061416"/>
            <a:ext cx="1447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latin typeface="Calibri" pitchFamily="34" charset="0"/>
                <a:cs typeface="Calibri" pitchFamily="34" charset="0"/>
              </a:rPr>
              <a:t>All three subtasks start with </a:t>
            </a:r>
            <a:r>
              <a:rPr lang="en-US" sz="2000" b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same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 state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7696200" y="4600656"/>
            <a:ext cx="1447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At join, 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merge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state and carry forward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-15240" y="1884444"/>
            <a:ext cx="40385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Carry forward cache state according to some sequential order</a:t>
            </a:r>
          </a:p>
        </p:txBody>
      </p:sp>
      <p:sp>
        <p:nvSpPr>
          <p:cNvPr id="75" name="Content Placeholder 2"/>
          <p:cNvSpPr txBox="1">
            <a:spLocks/>
          </p:cNvSpPr>
          <p:nvPr/>
        </p:nvSpPr>
        <p:spPr bwMode="auto">
          <a:xfrm>
            <a:off x="457200" y="1185304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Differs from cache-oblivious model in </a:t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</a:b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  how cache state is carried forward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854736" y="594360"/>
            <a:ext cx="50706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 [Blelloch, Fineman, G, Simhadri ‘11]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9" grpId="0" animBg="1"/>
      <p:bldP spid="20" grpId="0" animBg="1"/>
      <p:bldP spid="33" grpId="0" animBg="1"/>
      <p:bldP spid="36" grpId="0" animBg="1"/>
      <p:bldP spid="37" grpId="0" animBg="1"/>
      <p:bldP spid="47" grpId="0" animBg="1"/>
      <p:bldP spid="49" grpId="0" animBg="1"/>
      <p:bldP spid="50" grpId="0" animBg="1"/>
      <p:bldP spid="51" grpId="0" animBg="1"/>
      <p:bldP spid="60" grpId="0" animBg="1"/>
      <p:bldP spid="61" grpId="0" animBg="1"/>
      <p:bldP spid="69" grpId="0"/>
      <p:bldP spid="152" grpId="0"/>
      <p:bldP spid="160" grpId="0"/>
      <p:bldP spid="6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Parallel Cache-Oblivious Model (2)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7184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cs typeface="Calibri" pitchFamily="34" charset="0"/>
              </a:rPr>
              <a:t>Differs from cache-oblivious model in </a:t>
            </a:r>
            <a:br>
              <a:rPr lang="en-US" dirty="0" smtClean="0">
                <a:cs typeface="Calibri" pitchFamily="34" charset="0"/>
              </a:rPr>
            </a:br>
            <a:r>
              <a:rPr lang="en-US" dirty="0" smtClean="0">
                <a:cs typeface="Calibri" pitchFamily="34" charset="0"/>
              </a:rPr>
              <a:t>   how cache state is carried forward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98475" y="2511184"/>
            <a:ext cx="2362200" cy="3962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" name="Straight Connector 4"/>
          <p:cNvCxnSpPr>
            <a:stCxn id="4" idx="0"/>
          </p:cNvCxnSpPr>
          <p:nvPr/>
        </p:nvCxnSpPr>
        <p:spPr>
          <a:xfrm rot="16200000" flipH="1">
            <a:off x="1493044" y="2697715"/>
            <a:ext cx="381000" cy="79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3273184"/>
            <a:ext cx="422275" cy="1066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9713" y="3349384"/>
            <a:ext cx="395287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74875" y="3196984"/>
            <a:ext cx="354013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Straight Connector 9"/>
          <p:cNvCxnSpPr>
            <a:stCxn id="7" idx="0"/>
          </p:cNvCxnSpPr>
          <p:nvPr/>
        </p:nvCxnSpPr>
        <p:spPr>
          <a:xfrm rot="5400000" flipH="1" flipV="1">
            <a:off x="1177926" y="2763596"/>
            <a:ext cx="381000" cy="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0"/>
          </p:cNvCxnSpPr>
          <p:nvPr/>
        </p:nvCxnSpPr>
        <p:spPr>
          <a:xfrm rot="16200000" flipV="1">
            <a:off x="1468438" y="3111259"/>
            <a:ext cx="45720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0"/>
          </p:cNvCxnSpPr>
          <p:nvPr/>
        </p:nvCxnSpPr>
        <p:spPr>
          <a:xfrm rot="16200000" flipV="1">
            <a:off x="1867694" y="2712003"/>
            <a:ext cx="304800" cy="665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2"/>
          </p:cNvCxnSpPr>
          <p:nvPr/>
        </p:nvCxnSpPr>
        <p:spPr>
          <a:xfrm rot="5400000">
            <a:off x="1867694" y="4236003"/>
            <a:ext cx="304800" cy="665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8" idx="2"/>
          </p:cNvCxnSpPr>
          <p:nvPr/>
        </p:nvCxnSpPr>
        <p:spPr>
          <a:xfrm rot="5400000" flipH="1" flipV="1">
            <a:off x="1469232" y="4482065"/>
            <a:ext cx="457200" cy="20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7" idx="2"/>
          </p:cNvCxnSpPr>
          <p:nvPr/>
        </p:nvCxnSpPr>
        <p:spPr>
          <a:xfrm rot="10800000">
            <a:off x="1049338" y="4339984"/>
            <a:ext cx="6381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573213" y="4835284"/>
            <a:ext cx="22701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4" idx="2"/>
          </p:cNvCxnSpPr>
          <p:nvPr/>
        </p:nvCxnSpPr>
        <p:spPr>
          <a:xfrm rot="5400000">
            <a:off x="1531144" y="6317215"/>
            <a:ext cx="304800" cy="79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31875" y="5101984"/>
            <a:ext cx="354013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22475" y="5157547"/>
            <a:ext cx="354013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" name="Straight Connector 20"/>
          <p:cNvCxnSpPr>
            <a:stCxn id="19" idx="0"/>
          </p:cNvCxnSpPr>
          <p:nvPr/>
        </p:nvCxnSpPr>
        <p:spPr>
          <a:xfrm rot="5400000" flipH="1" flipV="1">
            <a:off x="1372394" y="4786865"/>
            <a:ext cx="152400" cy="477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0"/>
          </p:cNvCxnSpPr>
          <p:nvPr/>
        </p:nvCxnSpPr>
        <p:spPr>
          <a:xfrm rot="16200000" flipV="1">
            <a:off x="1839912" y="4797185"/>
            <a:ext cx="207963" cy="512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0" idx="2"/>
          </p:cNvCxnSpPr>
          <p:nvPr/>
        </p:nvCxnSpPr>
        <p:spPr>
          <a:xfrm rot="5400000" flipH="1" flipV="1">
            <a:off x="1857375" y="5825885"/>
            <a:ext cx="173037" cy="512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9" idx="2"/>
          </p:cNvCxnSpPr>
          <p:nvPr/>
        </p:nvCxnSpPr>
        <p:spPr>
          <a:xfrm rot="16200000" flipH="1">
            <a:off x="1372394" y="5853665"/>
            <a:ext cx="152400" cy="477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29000" y="3044584"/>
            <a:ext cx="12954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613150" y="3958984"/>
            <a:ext cx="9144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M,B</a:t>
            </a:r>
          </a:p>
        </p:txBody>
      </p:sp>
      <p:sp>
        <p:nvSpPr>
          <p:cNvPr id="37" name="Oval 36"/>
          <p:cNvSpPr/>
          <p:nvPr/>
        </p:nvSpPr>
        <p:spPr>
          <a:xfrm>
            <a:off x="3841750" y="4720984"/>
            <a:ext cx="457200" cy="4572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cxnSp>
        <p:nvCxnSpPr>
          <p:cNvPr id="39" name="Straight Connector 38"/>
          <p:cNvCxnSpPr>
            <a:stCxn id="37" idx="0"/>
            <a:endCxn id="36" idx="2"/>
          </p:cNvCxnSpPr>
          <p:nvPr/>
        </p:nvCxnSpPr>
        <p:spPr>
          <a:xfrm rot="5400000" flipH="1" flipV="1">
            <a:off x="3955257" y="4607478"/>
            <a:ext cx="228600" cy="1587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36" idx="0"/>
          </p:cNvCxnSpPr>
          <p:nvPr/>
        </p:nvCxnSpPr>
        <p:spPr>
          <a:xfrm rot="5400000">
            <a:off x="3879057" y="3769278"/>
            <a:ext cx="381000" cy="1587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334000" y="2511184"/>
            <a:ext cx="2362200" cy="3962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6355557" y="2697715"/>
            <a:ext cx="381000" cy="793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673725" y="3273184"/>
            <a:ext cx="422275" cy="1066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345238" y="3349384"/>
            <a:ext cx="395287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010400" y="3196984"/>
            <a:ext cx="457200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aseline="-25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2" name="Straight Connector 51"/>
          <p:cNvCxnSpPr>
            <a:stCxn id="49" idx="0"/>
          </p:cNvCxnSpPr>
          <p:nvPr/>
        </p:nvCxnSpPr>
        <p:spPr>
          <a:xfrm rot="5400000" flipH="1" flipV="1">
            <a:off x="6013451" y="2763596"/>
            <a:ext cx="381000" cy="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0" idx="0"/>
          </p:cNvCxnSpPr>
          <p:nvPr/>
        </p:nvCxnSpPr>
        <p:spPr>
          <a:xfrm rot="16200000" flipV="1">
            <a:off x="6303963" y="3111259"/>
            <a:ext cx="45720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1" idx="0"/>
          </p:cNvCxnSpPr>
          <p:nvPr/>
        </p:nvCxnSpPr>
        <p:spPr>
          <a:xfrm rot="16200000" flipV="1">
            <a:off x="6728619" y="2686603"/>
            <a:ext cx="304800" cy="715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1" idx="2"/>
          </p:cNvCxnSpPr>
          <p:nvPr/>
        </p:nvCxnSpPr>
        <p:spPr>
          <a:xfrm rot="5400000">
            <a:off x="6728619" y="4210603"/>
            <a:ext cx="304800" cy="715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50" idx="2"/>
          </p:cNvCxnSpPr>
          <p:nvPr/>
        </p:nvCxnSpPr>
        <p:spPr>
          <a:xfrm rot="5400000" flipH="1" flipV="1">
            <a:off x="6304757" y="4482065"/>
            <a:ext cx="457200" cy="20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49" idx="2"/>
          </p:cNvCxnSpPr>
          <p:nvPr/>
        </p:nvCxnSpPr>
        <p:spPr>
          <a:xfrm rot="10800000">
            <a:off x="5884863" y="4339984"/>
            <a:ext cx="6381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6445251" y="4835284"/>
            <a:ext cx="227012" cy="158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6393657" y="6317215"/>
            <a:ext cx="304800" cy="793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867400" y="5101984"/>
            <a:ext cx="354013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858000" y="5157547"/>
            <a:ext cx="354013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2" name="Straight Connector 61"/>
          <p:cNvCxnSpPr>
            <a:stCxn id="60" idx="0"/>
          </p:cNvCxnSpPr>
          <p:nvPr/>
        </p:nvCxnSpPr>
        <p:spPr>
          <a:xfrm rot="5400000" flipH="1" flipV="1">
            <a:off x="6207919" y="4786865"/>
            <a:ext cx="152400" cy="477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1" idx="0"/>
          </p:cNvCxnSpPr>
          <p:nvPr/>
        </p:nvCxnSpPr>
        <p:spPr>
          <a:xfrm rot="16200000" flipV="1">
            <a:off x="6675437" y="4797185"/>
            <a:ext cx="207963" cy="512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1" idx="2"/>
          </p:cNvCxnSpPr>
          <p:nvPr/>
        </p:nvCxnSpPr>
        <p:spPr>
          <a:xfrm rot="5400000" flipH="1" flipV="1">
            <a:off x="6692900" y="5825885"/>
            <a:ext cx="173037" cy="512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2"/>
          </p:cNvCxnSpPr>
          <p:nvPr/>
        </p:nvCxnSpPr>
        <p:spPr>
          <a:xfrm rot="16200000" flipH="1">
            <a:off x="6207919" y="5853665"/>
            <a:ext cx="152400" cy="477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437120" y="1368184"/>
            <a:ext cx="1447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Case 2: Task </a:t>
            </a:r>
            <a:r>
              <a:rPr lang="en-US" sz="2000" b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does not fit in cache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6903720" y="1950720"/>
            <a:ext cx="594360" cy="453784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7" idx="0"/>
          </p:cNvCxnSpPr>
          <p:nvPr/>
        </p:nvCxnSpPr>
        <p:spPr>
          <a:xfrm rot="10800000" flipV="1">
            <a:off x="1049338" y="2892184"/>
            <a:ext cx="627062" cy="3810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" idx="3"/>
            <a:endCxn id="8" idx="1"/>
          </p:cNvCxnSpPr>
          <p:nvPr/>
        </p:nvCxnSpPr>
        <p:spPr>
          <a:xfrm>
            <a:off x="1260475" y="3806584"/>
            <a:ext cx="249238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8" idx="3"/>
            <a:endCxn id="9" idx="1"/>
          </p:cNvCxnSpPr>
          <p:nvPr/>
        </p:nvCxnSpPr>
        <p:spPr>
          <a:xfrm>
            <a:off x="1905000" y="3806584"/>
            <a:ext cx="269875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9" idx="2"/>
          </p:cNvCxnSpPr>
          <p:nvPr/>
        </p:nvCxnSpPr>
        <p:spPr>
          <a:xfrm rot="5400000">
            <a:off x="1862138" y="4230446"/>
            <a:ext cx="304800" cy="67627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19" idx="0"/>
          </p:cNvCxnSpPr>
          <p:nvPr/>
        </p:nvCxnSpPr>
        <p:spPr>
          <a:xfrm rot="10800000" flipV="1">
            <a:off x="1209675" y="4949584"/>
            <a:ext cx="466725" cy="1524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19" idx="3"/>
            <a:endCxn id="20" idx="1"/>
          </p:cNvCxnSpPr>
          <p:nvPr/>
        </p:nvCxnSpPr>
        <p:spPr>
          <a:xfrm>
            <a:off x="1385888" y="5559184"/>
            <a:ext cx="636587" cy="17463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20" idx="2"/>
          </p:cNvCxnSpPr>
          <p:nvPr/>
        </p:nvCxnSpPr>
        <p:spPr>
          <a:xfrm rot="5400000">
            <a:off x="1851819" y="5820328"/>
            <a:ext cx="173037" cy="52387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10800000" flipV="1">
            <a:off x="5867400" y="2892184"/>
            <a:ext cx="668338" cy="3810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endCxn id="50" idx="0"/>
          </p:cNvCxnSpPr>
          <p:nvPr/>
        </p:nvCxnSpPr>
        <p:spPr>
          <a:xfrm rot="5400000">
            <a:off x="6319838" y="3116021"/>
            <a:ext cx="457200" cy="952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51" idx="0"/>
          </p:cNvCxnSpPr>
          <p:nvPr/>
        </p:nvCxnSpPr>
        <p:spPr>
          <a:xfrm>
            <a:off x="6553200" y="2892184"/>
            <a:ext cx="685800" cy="304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51" idx="2"/>
          </p:cNvCxnSpPr>
          <p:nvPr/>
        </p:nvCxnSpPr>
        <p:spPr>
          <a:xfrm rot="5400000">
            <a:off x="6743700" y="4225684"/>
            <a:ext cx="304800" cy="685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50" idx="2"/>
          </p:cNvCxnSpPr>
          <p:nvPr/>
        </p:nvCxnSpPr>
        <p:spPr>
          <a:xfrm rot="16200000" flipH="1">
            <a:off x="6319838" y="4487621"/>
            <a:ext cx="457200" cy="952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49" idx="2"/>
          </p:cNvCxnSpPr>
          <p:nvPr/>
        </p:nvCxnSpPr>
        <p:spPr>
          <a:xfrm rot="16200000" flipH="1">
            <a:off x="6028532" y="4196315"/>
            <a:ext cx="381000" cy="66833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endCxn id="61" idx="0"/>
          </p:cNvCxnSpPr>
          <p:nvPr/>
        </p:nvCxnSpPr>
        <p:spPr>
          <a:xfrm>
            <a:off x="6553200" y="4949584"/>
            <a:ext cx="482600" cy="207963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endCxn id="60" idx="0"/>
          </p:cNvCxnSpPr>
          <p:nvPr/>
        </p:nvCxnSpPr>
        <p:spPr>
          <a:xfrm rot="10800000" flipV="1">
            <a:off x="6045200" y="4949584"/>
            <a:ext cx="508000" cy="1524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61" idx="2"/>
          </p:cNvCxnSpPr>
          <p:nvPr/>
        </p:nvCxnSpPr>
        <p:spPr>
          <a:xfrm rot="5400000">
            <a:off x="6707981" y="5840966"/>
            <a:ext cx="173037" cy="4826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60" idx="2"/>
          </p:cNvCxnSpPr>
          <p:nvPr/>
        </p:nvCxnSpPr>
        <p:spPr>
          <a:xfrm rot="16200000" flipH="1">
            <a:off x="6222207" y="5837790"/>
            <a:ext cx="152400" cy="50958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>
            <a:spLocks noChangeArrowheads="1"/>
          </p:cNvSpPr>
          <p:nvPr/>
        </p:nvSpPr>
        <p:spPr bwMode="auto">
          <a:xfrm>
            <a:off x="7696200" y="2663584"/>
            <a:ext cx="1219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dirty="0">
                <a:latin typeface="Calibri" pitchFamily="34" charset="0"/>
                <a:cs typeface="Calibri" pitchFamily="34" charset="0"/>
              </a:rPr>
              <a:t>All three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subtasks 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start with </a:t>
            </a:r>
            <a:r>
              <a:rPr lang="en-US" sz="2000" b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empty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 state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7726680" y="4522864"/>
            <a:ext cx="12649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Cache set to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empty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at join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9" grpId="0" animBg="1"/>
      <p:bldP spid="20" grpId="0" animBg="1"/>
      <p:bldP spid="33" grpId="0" animBg="1"/>
      <p:bldP spid="36" grpId="0" animBg="1"/>
      <p:bldP spid="37" grpId="0" animBg="1"/>
      <p:bldP spid="47" grpId="0" animBg="1"/>
      <p:bldP spid="49" grpId="0" animBg="1"/>
      <p:bldP spid="50" grpId="0" animBg="1"/>
      <p:bldP spid="51" grpId="0" animBg="1"/>
      <p:bldP spid="60" grpId="0" animBg="1"/>
      <p:bldP spid="61" grpId="0" animBg="1"/>
      <p:bldP spid="69" grpId="0"/>
      <p:bldP spid="152" grpId="0"/>
      <p:bldP spid="16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PCO Cache Complexity Q*</a:t>
            </a:r>
            <a:endParaRPr lang="en-US" dirty="0"/>
          </a:p>
        </p:txBody>
      </p:sp>
      <p:pic>
        <p:nvPicPr>
          <p:cNvPr id="916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831" y="1015191"/>
            <a:ext cx="9216551" cy="301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/>
          <p:nvPr/>
        </p:nvGrpSpPr>
        <p:grpSpPr>
          <a:xfrm>
            <a:off x="1158240" y="4251960"/>
            <a:ext cx="7582525" cy="1645860"/>
            <a:chOff x="1158240" y="4251960"/>
            <a:chExt cx="7582525" cy="1645860"/>
          </a:xfrm>
        </p:grpSpPr>
        <p:sp>
          <p:nvSpPr>
            <p:cNvPr id="6" name="TextBox 5"/>
            <p:cNvSpPr txBox="1"/>
            <p:nvPr/>
          </p:nvSpPr>
          <p:spPr>
            <a:xfrm>
              <a:off x="1158240" y="4328160"/>
              <a:ext cx="758252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Font typeface="Arial" pitchFamily="34" charset="0"/>
                <a:buChar char="•"/>
              </a:pPr>
              <a:r>
                <a:rPr lang="en-US" dirty="0" smtClean="0"/>
                <a:t> Bounds assume M = </a:t>
              </a:r>
              <a:r>
                <a:rPr lang="el-GR" dirty="0" smtClean="0"/>
                <a:t>Ω</a:t>
              </a:r>
              <a:r>
                <a:rPr lang="en-US" dirty="0" smtClean="0"/>
                <a:t>(B )</a:t>
              </a:r>
            </a:p>
            <a:p>
              <a:pPr algn="l">
                <a:buFont typeface="Arial" pitchFamily="34" charset="0"/>
                <a:buChar char="•"/>
              </a:pPr>
              <a:r>
                <a:rPr lang="en-US" dirty="0" smtClean="0"/>
                <a:t> All algorithms are work optimal</a:t>
              </a:r>
            </a:p>
            <a:p>
              <a:pPr algn="l">
                <a:buFont typeface="Arial" pitchFamily="34" charset="0"/>
                <a:buChar char="•"/>
              </a:pPr>
              <a:r>
                <a:rPr lang="en-US" dirty="0" smtClean="0"/>
                <a:t> Q* bounds match both CO bounds</a:t>
              </a:r>
              <a:br>
                <a:rPr lang="en-US" dirty="0" smtClean="0"/>
              </a:br>
              <a:r>
                <a:rPr lang="en-US" dirty="0" smtClean="0"/>
                <a:t>        and best sequential algorithm bounds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535416" y="4251960"/>
              <a:ext cx="3305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</a:t>
              </a:r>
              <a:endParaRPr lang="en-US" sz="16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82518" y="6065520"/>
            <a:ext cx="701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 See [Blelloch, Fineman, G, Simhadri ‘11] for details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135880"/>
            <a:ext cx="9144000" cy="109728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2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" y="1071563"/>
            <a:ext cx="8884920" cy="5397500"/>
          </a:xfrm>
        </p:spPr>
        <p:txBody>
          <a:bodyPr/>
          <a:lstStyle/>
          <a:p>
            <a:r>
              <a:rPr lang="en-US" dirty="0" smtClean="0"/>
              <a:t> Modeling the Multicore Hierarchy</a:t>
            </a:r>
          </a:p>
          <a:p>
            <a:pPr lvl="2"/>
            <a:r>
              <a:rPr lang="en-US" dirty="0" smtClean="0"/>
              <a:t>PMH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Algorithm Designer’s model exposing Hierarchy</a:t>
            </a:r>
          </a:p>
          <a:p>
            <a:pPr lvl="2"/>
            <a:r>
              <a:rPr lang="en-US" dirty="0" smtClean="0"/>
              <a:t>Multi-BSP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Quest for a Simplified Hierarchy Abstraction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Algorithm Designer’s model abstracting Hierarchy</a:t>
            </a:r>
          </a:p>
          <a:p>
            <a:pPr lvl="2"/>
            <a:r>
              <a:rPr lang="en-US" dirty="0" smtClean="0"/>
              <a:t>Parallel Cache-Oblivious (PCO) model</a:t>
            </a:r>
          </a:p>
          <a:p>
            <a:pPr lvl="2"/>
            <a:endParaRPr lang="en-US" sz="1000" dirty="0" smtClean="0"/>
          </a:p>
          <a:p>
            <a:r>
              <a:rPr lang="en-US" dirty="0" smtClean="0"/>
              <a:t> Space-Bounded Schedulers</a:t>
            </a:r>
          </a:p>
          <a:p>
            <a:pPr lvl="2"/>
            <a:r>
              <a:rPr lang="en-US" dirty="0" smtClean="0"/>
              <a:t>Revisit PCO model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Space-Bounded Scheduler</a:t>
            </a:r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165860"/>
            <a:ext cx="8788400" cy="53975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Key Ideas:</a:t>
            </a:r>
          </a:p>
          <a:p>
            <a:pPr>
              <a:spcBef>
                <a:spcPct val="80000"/>
              </a:spcBef>
            </a:pPr>
            <a:r>
              <a:rPr lang="en-US" dirty="0"/>
              <a:t> Schedules a dynamically unfolding parallel </a:t>
            </a:r>
            <a:br>
              <a:rPr lang="en-US" dirty="0"/>
            </a:br>
            <a:r>
              <a:rPr lang="en-US" dirty="0"/>
              <a:t>   computation on a tree-of-caches hierarchy</a:t>
            </a:r>
          </a:p>
          <a:p>
            <a:pPr>
              <a:spcBef>
                <a:spcPct val="80000"/>
              </a:spcBef>
            </a:pPr>
            <a:r>
              <a:rPr lang="en-US" dirty="0"/>
              <a:t> Computation exposes lots of parallelism</a:t>
            </a:r>
          </a:p>
          <a:p>
            <a:pPr>
              <a:spcBef>
                <a:spcPct val="80000"/>
              </a:spcBef>
            </a:pPr>
            <a:r>
              <a:rPr lang="en-US" dirty="0"/>
              <a:t> Assumes space use (working set sizes) of tasks</a:t>
            </a:r>
            <a:br>
              <a:rPr lang="en-US" dirty="0"/>
            </a:br>
            <a:r>
              <a:rPr lang="en-US" dirty="0"/>
              <a:t>   are known (can be suitably estimated)</a:t>
            </a:r>
          </a:p>
          <a:p>
            <a:pPr>
              <a:spcBef>
                <a:spcPct val="80000"/>
              </a:spcBef>
            </a:pPr>
            <a:r>
              <a:rPr lang="en-US" dirty="0"/>
              <a:t> Assigns a task to a cache C that fits </a:t>
            </a:r>
            <a:br>
              <a:rPr lang="en-US" dirty="0"/>
            </a:br>
            <a:r>
              <a:rPr lang="en-US" dirty="0"/>
              <a:t>   the task’s working set.  Reserves </a:t>
            </a:r>
            <a:br>
              <a:rPr lang="en-US" dirty="0"/>
            </a:br>
            <a:r>
              <a:rPr lang="en-US" dirty="0"/>
              <a:t>   the space in C.  </a:t>
            </a:r>
            <a:r>
              <a:rPr lang="en-US" dirty="0" err="1"/>
              <a:t>Recurses</a:t>
            </a:r>
            <a:r>
              <a:rPr lang="en-US" dirty="0"/>
              <a:t> on the </a:t>
            </a:r>
            <a:br>
              <a:rPr lang="en-US" dirty="0"/>
            </a:br>
            <a:r>
              <a:rPr lang="en-US" dirty="0"/>
              <a:t>   subtasks, using the CPUs and </a:t>
            </a:r>
            <a:br>
              <a:rPr lang="en-US" dirty="0"/>
            </a:br>
            <a:r>
              <a:rPr lang="en-US" dirty="0"/>
              <a:t>   caches that share C (below C in the diagram)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7065963" y="4364990"/>
            <a:ext cx="1908175" cy="1593850"/>
            <a:chOff x="4424" y="2395"/>
            <a:chExt cx="1202" cy="1004"/>
          </a:xfrm>
        </p:grpSpPr>
        <p:grpSp>
          <p:nvGrpSpPr>
            <p:cNvPr id="3" name="Group 33"/>
            <p:cNvGrpSpPr>
              <a:grpSpLocks/>
            </p:cNvGrpSpPr>
            <p:nvPr/>
          </p:nvGrpSpPr>
          <p:grpSpPr bwMode="auto">
            <a:xfrm flipV="1">
              <a:off x="4424" y="2442"/>
              <a:ext cx="1202" cy="957"/>
              <a:chOff x="266" y="2524"/>
              <a:chExt cx="1202" cy="957"/>
            </a:xfrm>
          </p:grpSpPr>
          <p:sp>
            <p:nvSpPr>
              <p:cNvPr id="753670" name="Text Box 6"/>
              <p:cNvSpPr txBox="1">
                <a:spLocks noChangeArrowheads="1"/>
              </p:cNvSpPr>
              <p:nvPr/>
            </p:nvSpPr>
            <p:spPr bwMode="auto">
              <a:xfrm>
                <a:off x="308" y="3348"/>
                <a:ext cx="1114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rot="10800000"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3671" name="Text Box 7"/>
              <p:cNvSpPr txBox="1">
                <a:spLocks noChangeArrowheads="1"/>
              </p:cNvSpPr>
              <p:nvPr/>
            </p:nvSpPr>
            <p:spPr bwMode="auto">
              <a:xfrm>
                <a:off x="295" y="3093"/>
                <a:ext cx="46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rot="10800000"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3672" name="Text Box 8"/>
              <p:cNvSpPr txBox="1">
                <a:spLocks noChangeArrowheads="1"/>
              </p:cNvSpPr>
              <p:nvPr/>
            </p:nvSpPr>
            <p:spPr bwMode="auto">
              <a:xfrm>
                <a:off x="727" y="3001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 dirty="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753673" name="Text Box 9"/>
              <p:cNvSpPr txBox="1">
                <a:spLocks noChangeArrowheads="1"/>
              </p:cNvSpPr>
              <p:nvPr/>
            </p:nvSpPr>
            <p:spPr bwMode="auto">
              <a:xfrm>
                <a:off x="977" y="3089"/>
                <a:ext cx="46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rot="10800000"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3674" name="Oval 10"/>
              <p:cNvSpPr>
                <a:spLocks noChangeArrowheads="1"/>
              </p:cNvSpPr>
              <p:nvPr/>
            </p:nvSpPr>
            <p:spPr bwMode="auto">
              <a:xfrm>
                <a:off x="266" y="259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675" name="Text Box 11"/>
              <p:cNvSpPr txBox="1">
                <a:spLocks noChangeArrowheads="1"/>
              </p:cNvSpPr>
              <p:nvPr/>
            </p:nvSpPr>
            <p:spPr bwMode="auto">
              <a:xfrm>
                <a:off x="290" y="2850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rot="10800000"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3676" name="Line 12"/>
              <p:cNvSpPr>
                <a:spLocks noChangeShapeType="1"/>
              </p:cNvSpPr>
              <p:nvPr/>
            </p:nvSpPr>
            <p:spPr bwMode="auto">
              <a:xfrm>
                <a:off x="355" y="2977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77" name="Text Box 13"/>
              <p:cNvSpPr txBox="1">
                <a:spLocks noChangeArrowheads="1"/>
              </p:cNvSpPr>
              <p:nvPr/>
            </p:nvSpPr>
            <p:spPr bwMode="auto">
              <a:xfrm>
                <a:off x="399" y="2767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753678" name="Oval 14"/>
              <p:cNvSpPr>
                <a:spLocks noChangeArrowheads="1"/>
              </p:cNvSpPr>
              <p:nvPr/>
            </p:nvSpPr>
            <p:spPr bwMode="auto">
              <a:xfrm>
                <a:off x="620" y="2592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679" name="Text Box 15"/>
              <p:cNvSpPr txBox="1">
                <a:spLocks noChangeArrowheads="1"/>
              </p:cNvSpPr>
              <p:nvPr/>
            </p:nvSpPr>
            <p:spPr bwMode="auto">
              <a:xfrm>
                <a:off x="643" y="2846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rot="10800000"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3680" name="Line 16"/>
              <p:cNvSpPr>
                <a:spLocks noChangeShapeType="1"/>
              </p:cNvSpPr>
              <p:nvPr/>
            </p:nvSpPr>
            <p:spPr bwMode="auto">
              <a:xfrm>
                <a:off x="717" y="2973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81" name="Line 17"/>
              <p:cNvSpPr>
                <a:spLocks noChangeShapeType="1"/>
              </p:cNvSpPr>
              <p:nvPr/>
            </p:nvSpPr>
            <p:spPr bwMode="auto">
              <a:xfrm>
                <a:off x="352" y="2754"/>
                <a:ext cx="0" cy="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82" name="Line 18"/>
              <p:cNvSpPr>
                <a:spLocks noChangeShapeType="1"/>
              </p:cNvSpPr>
              <p:nvPr/>
            </p:nvSpPr>
            <p:spPr bwMode="auto">
              <a:xfrm>
                <a:off x="714" y="2760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83" name="Line 19"/>
              <p:cNvSpPr>
                <a:spLocks noChangeShapeType="1"/>
              </p:cNvSpPr>
              <p:nvPr/>
            </p:nvSpPr>
            <p:spPr bwMode="auto">
              <a:xfrm>
                <a:off x="352" y="2754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84" name="Oval 20"/>
              <p:cNvSpPr>
                <a:spLocks noChangeArrowheads="1"/>
              </p:cNvSpPr>
              <p:nvPr/>
            </p:nvSpPr>
            <p:spPr bwMode="auto">
              <a:xfrm>
                <a:off x="939" y="2592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685" name="Text Box 21"/>
              <p:cNvSpPr txBox="1">
                <a:spLocks noChangeArrowheads="1"/>
              </p:cNvSpPr>
              <p:nvPr/>
            </p:nvSpPr>
            <p:spPr bwMode="auto">
              <a:xfrm>
                <a:off x="963" y="2847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rot="10800000"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3686" name="Line 22"/>
              <p:cNvSpPr>
                <a:spLocks noChangeShapeType="1"/>
              </p:cNvSpPr>
              <p:nvPr/>
            </p:nvSpPr>
            <p:spPr bwMode="auto">
              <a:xfrm>
                <a:off x="1028" y="2983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87" name="Text Box 23"/>
              <p:cNvSpPr txBox="1">
                <a:spLocks noChangeArrowheads="1"/>
              </p:cNvSpPr>
              <p:nvPr/>
            </p:nvSpPr>
            <p:spPr bwMode="auto">
              <a:xfrm>
                <a:off x="1072" y="2773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753688" name="Oval 24"/>
              <p:cNvSpPr>
                <a:spLocks noChangeArrowheads="1"/>
              </p:cNvSpPr>
              <p:nvPr/>
            </p:nvSpPr>
            <p:spPr bwMode="auto">
              <a:xfrm>
                <a:off x="1293" y="2589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689" name="Text Box 25"/>
              <p:cNvSpPr txBox="1">
                <a:spLocks noChangeArrowheads="1"/>
              </p:cNvSpPr>
              <p:nvPr/>
            </p:nvSpPr>
            <p:spPr bwMode="auto">
              <a:xfrm>
                <a:off x="1316" y="2852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rot="10800000"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3690" name="Line 26"/>
              <p:cNvSpPr>
                <a:spLocks noChangeShapeType="1"/>
              </p:cNvSpPr>
              <p:nvPr/>
            </p:nvSpPr>
            <p:spPr bwMode="auto">
              <a:xfrm>
                <a:off x="1390" y="2979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91" name="Line 27"/>
              <p:cNvSpPr>
                <a:spLocks noChangeShapeType="1"/>
              </p:cNvSpPr>
              <p:nvPr/>
            </p:nvSpPr>
            <p:spPr bwMode="auto">
              <a:xfrm>
                <a:off x="1025" y="2760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92" name="Line 28"/>
              <p:cNvSpPr>
                <a:spLocks noChangeShapeType="1"/>
              </p:cNvSpPr>
              <p:nvPr/>
            </p:nvSpPr>
            <p:spPr bwMode="auto">
              <a:xfrm>
                <a:off x="1387" y="2766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93" name="Line 29"/>
              <p:cNvSpPr>
                <a:spLocks noChangeShapeType="1"/>
              </p:cNvSpPr>
              <p:nvPr/>
            </p:nvSpPr>
            <p:spPr bwMode="auto">
              <a:xfrm>
                <a:off x="517" y="3230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94" name="Line 30"/>
              <p:cNvSpPr>
                <a:spLocks noChangeShapeType="1"/>
              </p:cNvSpPr>
              <p:nvPr/>
            </p:nvSpPr>
            <p:spPr bwMode="auto">
              <a:xfrm>
                <a:off x="1217" y="322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695" name="Text Box 31"/>
              <p:cNvSpPr txBox="1">
                <a:spLocks noChangeArrowheads="1"/>
              </p:cNvSpPr>
              <p:nvPr/>
            </p:nvSpPr>
            <p:spPr bwMode="auto">
              <a:xfrm>
                <a:off x="396" y="2527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753696" name="Text Box 32"/>
              <p:cNvSpPr txBox="1">
                <a:spLocks noChangeArrowheads="1"/>
              </p:cNvSpPr>
              <p:nvPr/>
            </p:nvSpPr>
            <p:spPr bwMode="auto">
              <a:xfrm>
                <a:off x="1059" y="2524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</p:grpSp>
        <p:sp>
          <p:nvSpPr>
            <p:cNvPr id="753698" name="Text Box 34"/>
            <p:cNvSpPr txBox="1">
              <a:spLocks noChangeArrowheads="1"/>
            </p:cNvSpPr>
            <p:nvPr/>
          </p:nvSpPr>
          <p:spPr bwMode="auto">
            <a:xfrm>
              <a:off x="4915" y="2395"/>
              <a:ext cx="209" cy="21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C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128361" y="609600"/>
            <a:ext cx="6889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</a:rPr>
              <a:t>[Chowdhury, </a:t>
            </a:r>
            <a:r>
              <a:rPr lang="en-US" sz="2000" b="0" dirty="0" err="1" smtClean="0">
                <a:solidFill>
                  <a:srgbClr val="000000"/>
                </a:solidFill>
              </a:rPr>
              <a:t>Silvestri</a:t>
            </a:r>
            <a:r>
              <a:rPr lang="en-US" sz="2000" b="0" dirty="0" smtClean="0">
                <a:solidFill>
                  <a:srgbClr val="000000"/>
                </a:solidFill>
              </a:rPr>
              <a:t>, Blakeley, Ramachandran ‘10]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Space-Bounded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483043"/>
            <a:ext cx="8788400" cy="279939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Advantages over WS scheduler</a:t>
            </a:r>
          </a:p>
          <a:p>
            <a:r>
              <a:rPr lang="en-US" dirty="0" smtClean="0"/>
              <a:t> Avoids cache overloading for shared caches</a:t>
            </a:r>
          </a:p>
          <a:p>
            <a:r>
              <a:rPr lang="en-US" dirty="0" smtClean="0"/>
              <a:t> Exploits cache affinity for private caches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112" name="Rectangle 48"/>
          <p:cNvSpPr>
            <a:spLocks noChangeArrowheads="1"/>
          </p:cNvSpPr>
          <p:nvPr/>
        </p:nvSpPr>
        <p:spPr bwMode="auto">
          <a:xfrm>
            <a:off x="0" y="6386513"/>
            <a:ext cx="9144000" cy="471487"/>
          </a:xfrm>
          <a:prstGeom prst="rect">
            <a:avLst/>
          </a:prstGeom>
          <a:solidFill>
            <a:schemeClr val="bg1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8066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r>
              <a:rPr lang="en-US" dirty="0"/>
              <a:t>Problem </a:t>
            </a:r>
            <a:r>
              <a:rPr lang="en-US" dirty="0" smtClean="0"/>
              <a:t>with WS Scheduler: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Cache overloading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306388" y="2136775"/>
            <a:ext cx="2676525" cy="11160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hangingPunct="1">
              <a:defRPr/>
            </a:pPr>
            <a:r>
              <a:rPr lang="en-US" sz="1800" b="0">
                <a:solidFill>
                  <a:schemeClr val="tx1"/>
                </a:solidFill>
                <a:cs typeface="Arial" charset="0"/>
              </a:rPr>
              <a:t>shared cache: 10MB</a:t>
            </a:r>
          </a:p>
          <a:p>
            <a:pPr defTabSz="457200" eaLnBrk="1" hangingPunct="1">
              <a:defRPr/>
            </a:pPr>
            <a:endParaRPr lang="en-US" sz="1800" b="0">
              <a:solidFill>
                <a:schemeClr val="tx1"/>
              </a:solidFill>
              <a:cs typeface="Arial" charset="0"/>
            </a:endParaRPr>
          </a:p>
          <a:p>
            <a:pPr defTabSz="457200" eaLnBrk="1" hangingPunct="1">
              <a:defRPr/>
            </a:pPr>
            <a:endParaRPr lang="en-US" sz="1800" b="0">
              <a:solidFill>
                <a:schemeClr val="tx1"/>
              </a:solidFill>
              <a:cs typeface="Arial" charset="0"/>
            </a:endParaRPr>
          </a:p>
          <a:p>
            <a:pPr defTabSz="457200" eaLnBrk="1" hangingPunct="1">
              <a:defRPr/>
            </a:pPr>
            <a:endParaRPr lang="en-US" sz="1800" b="0">
              <a:solidFill>
                <a:schemeClr val="tx1"/>
              </a:solidFill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726281" y="3452019"/>
            <a:ext cx="396875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261394" y="3452019"/>
            <a:ext cx="396875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93725" y="3651250"/>
            <a:ext cx="663575" cy="46513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12" name="Oval 11"/>
          <p:cNvSpPr/>
          <p:nvPr/>
        </p:nvSpPr>
        <p:spPr>
          <a:xfrm>
            <a:off x="2128838" y="3651250"/>
            <a:ext cx="663575" cy="46513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187825" y="2136775"/>
            <a:ext cx="1879600" cy="2233613"/>
          </a:xfrm>
          <a:prstGeom prst="roundRect">
            <a:avLst/>
          </a:prstGeom>
          <a:solidFill>
            <a:srgbClr val="B3D6D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3" name="Rounded Rectangle 22"/>
          <p:cNvSpPr/>
          <p:nvPr/>
        </p:nvSpPr>
        <p:spPr>
          <a:xfrm>
            <a:off x="6505575" y="2136775"/>
            <a:ext cx="1879600" cy="22320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4" name="Rounded Rectangle 23"/>
          <p:cNvSpPr/>
          <p:nvPr/>
        </p:nvSpPr>
        <p:spPr>
          <a:xfrm>
            <a:off x="4429125" y="2498725"/>
            <a:ext cx="485775" cy="15097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5" name="Rounded Rectangle 24"/>
          <p:cNvSpPr/>
          <p:nvPr/>
        </p:nvSpPr>
        <p:spPr>
          <a:xfrm>
            <a:off x="5257800" y="2498725"/>
            <a:ext cx="485775" cy="150812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2026444" y="5899944"/>
            <a:ext cx="717550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2370138" y="6259513"/>
            <a:ext cx="6027737" cy="11112"/>
          </a:xfrm>
          <a:prstGeom prst="line">
            <a:avLst/>
          </a:prstGeom>
          <a:ln>
            <a:solidFill>
              <a:srgbClr val="000000"/>
            </a:solidFill>
            <a:head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8078" name="TextBox 28"/>
          <p:cNvSpPr txBox="1">
            <a:spLocks noChangeArrowheads="1"/>
          </p:cNvSpPr>
          <p:nvPr/>
        </p:nvSpPr>
        <p:spPr bwMode="auto">
          <a:xfrm>
            <a:off x="1633538" y="5534025"/>
            <a:ext cx="738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1</a:t>
            </a:r>
          </a:p>
        </p:txBody>
      </p:sp>
      <p:sp>
        <p:nvSpPr>
          <p:cNvPr id="728079" name="TextBox 29"/>
          <p:cNvSpPr txBox="1">
            <a:spLocks noChangeArrowheads="1"/>
          </p:cNvSpPr>
          <p:nvPr/>
        </p:nvSpPr>
        <p:spPr bwMode="auto">
          <a:xfrm>
            <a:off x="1641475" y="5854700"/>
            <a:ext cx="738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2</a:t>
            </a:r>
          </a:p>
        </p:txBody>
      </p:sp>
      <p:sp>
        <p:nvSpPr>
          <p:cNvPr id="728080" name="TextBox 32"/>
          <p:cNvSpPr txBox="1">
            <a:spLocks noChangeArrowheads="1"/>
          </p:cNvSpPr>
          <p:nvPr/>
        </p:nvSpPr>
        <p:spPr bwMode="auto">
          <a:xfrm>
            <a:off x="3776663" y="6259513"/>
            <a:ext cx="612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time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816725" y="2498725"/>
            <a:ext cx="484188" cy="1508125"/>
          </a:xfrm>
          <a:prstGeom prst="roundRect">
            <a:avLst/>
          </a:prstGeom>
          <a:solidFill>
            <a:srgbClr val="3A567D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6" name="Rounded Rectangle 35"/>
          <p:cNvSpPr/>
          <p:nvPr/>
        </p:nvSpPr>
        <p:spPr>
          <a:xfrm>
            <a:off x="7637463" y="2498725"/>
            <a:ext cx="485775" cy="150812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28083" name="TextBox 36"/>
          <p:cNvSpPr txBox="1">
            <a:spLocks noChangeArrowheads="1"/>
          </p:cNvSpPr>
          <p:nvPr/>
        </p:nvSpPr>
        <p:spPr bwMode="auto">
          <a:xfrm>
            <a:off x="4213225" y="2062163"/>
            <a:ext cx="747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10MB</a:t>
            </a:r>
          </a:p>
        </p:txBody>
      </p:sp>
      <p:sp>
        <p:nvSpPr>
          <p:cNvPr id="728084" name="TextBox 37"/>
          <p:cNvSpPr txBox="1">
            <a:spLocks noChangeArrowheads="1"/>
          </p:cNvSpPr>
          <p:nvPr/>
        </p:nvSpPr>
        <p:spPr bwMode="auto">
          <a:xfrm>
            <a:off x="6505575" y="2097088"/>
            <a:ext cx="749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10MB</a:t>
            </a:r>
          </a:p>
        </p:txBody>
      </p:sp>
      <p:sp>
        <p:nvSpPr>
          <p:cNvPr id="728085" name="TextBox 38"/>
          <p:cNvSpPr txBox="1">
            <a:spLocks noChangeArrowheads="1"/>
          </p:cNvSpPr>
          <p:nvPr/>
        </p:nvSpPr>
        <p:spPr bwMode="auto">
          <a:xfrm>
            <a:off x="4348163" y="2454275"/>
            <a:ext cx="633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8MB</a:t>
            </a:r>
          </a:p>
        </p:txBody>
      </p:sp>
      <p:sp>
        <p:nvSpPr>
          <p:cNvPr id="728086" name="TextBox 42"/>
          <p:cNvSpPr txBox="1">
            <a:spLocks noChangeArrowheads="1"/>
          </p:cNvSpPr>
          <p:nvPr/>
        </p:nvSpPr>
        <p:spPr bwMode="auto">
          <a:xfrm>
            <a:off x="7312025" y="1384300"/>
            <a:ext cx="184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Parallel subtasks sharing read data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7292975" y="2597150"/>
            <a:ext cx="1235075" cy="123825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6895307" y="2177256"/>
            <a:ext cx="1212850" cy="941387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8089" name="Straight Arrow Connector 48"/>
          <p:cNvCxnSpPr>
            <a:cxnSpLocks noChangeShapeType="1"/>
            <a:endCxn id="20" idx="0"/>
          </p:cNvCxnSpPr>
          <p:nvPr/>
        </p:nvCxnSpPr>
        <p:spPr bwMode="auto">
          <a:xfrm flipH="1">
            <a:off x="5127625" y="1757363"/>
            <a:ext cx="1211263" cy="379412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1" name="Straight Arrow Connector 50"/>
          <p:cNvCxnSpPr>
            <a:endCxn id="23" idx="0"/>
          </p:cNvCxnSpPr>
          <p:nvPr/>
        </p:nvCxnSpPr>
        <p:spPr>
          <a:xfrm>
            <a:off x="6338888" y="1757363"/>
            <a:ext cx="1106487" cy="37941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0" idx="0"/>
            <a:endCxn id="24" idx="0"/>
          </p:cNvCxnSpPr>
          <p:nvPr/>
        </p:nvCxnSpPr>
        <p:spPr>
          <a:xfrm rot="16200000" flipH="1" flipV="1">
            <a:off x="4718844" y="2089944"/>
            <a:ext cx="361950" cy="45561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0" idx="0"/>
          </p:cNvCxnSpPr>
          <p:nvPr/>
        </p:nvCxnSpPr>
        <p:spPr>
          <a:xfrm rot="16200000" flipH="1">
            <a:off x="5121275" y="2143125"/>
            <a:ext cx="361950" cy="34925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3" idx="0"/>
            <a:endCxn id="35" idx="0"/>
          </p:cNvCxnSpPr>
          <p:nvPr/>
        </p:nvCxnSpPr>
        <p:spPr>
          <a:xfrm rot="16200000" flipH="1" flipV="1">
            <a:off x="7071519" y="2124869"/>
            <a:ext cx="361950" cy="38576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3" idx="0"/>
            <a:endCxn id="36" idx="0"/>
          </p:cNvCxnSpPr>
          <p:nvPr/>
        </p:nvCxnSpPr>
        <p:spPr>
          <a:xfrm rot="16200000" flipH="1">
            <a:off x="7481888" y="2100262"/>
            <a:ext cx="361950" cy="4349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8095" name="TextBox 70"/>
          <p:cNvSpPr txBox="1">
            <a:spLocks noChangeArrowheads="1"/>
          </p:cNvSpPr>
          <p:nvPr/>
        </p:nvSpPr>
        <p:spPr bwMode="auto">
          <a:xfrm>
            <a:off x="5200650" y="2441575"/>
            <a:ext cx="63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8MB</a:t>
            </a:r>
          </a:p>
        </p:txBody>
      </p:sp>
      <p:sp>
        <p:nvSpPr>
          <p:cNvPr id="728096" name="TextBox 71"/>
          <p:cNvSpPr txBox="1">
            <a:spLocks noChangeArrowheads="1"/>
          </p:cNvSpPr>
          <p:nvPr/>
        </p:nvSpPr>
        <p:spPr bwMode="auto">
          <a:xfrm>
            <a:off x="6742113" y="2441575"/>
            <a:ext cx="633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457200" eaLnBrk="1" hangingPunct="1"/>
            <a:r>
              <a:rPr lang="en-US" sz="1800" b="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8MB</a:t>
            </a:r>
          </a:p>
        </p:txBody>
      </p:sp>
      <p:sp>
        <p:nvSpPr>
          <p:cNvPr id="728097" name="TextBox 72"/>
          <p:cNvSpPr txBox="1">
            <a:spLocks noChangeArrowheads="1"/>
          </p:cNvSpPr>
          <p:nvPr/>
        </p:nvSpPr>
        <p:spPr bwMode="auto">
          <a:xfrm>
            <a:off x="7564438" y="2441575"/>
            <a:ext cx="633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457200" eaLnBrk="1" hangingPunct="1"/>
            <a:r>
              <a:rPr lang="en-US" sz="1800" b="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8MB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4668838" y="2857500"/>
            <a:ext cx="825500" cy="838200"/>
          </a:xfrm>
          <a:prstGeom prst="roundRect">
            <a:avLst/>
          </a:prstGeom>
          <a:solidFill>
            <a:srgbClr val="B3D6D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9" name="Rounded Rectangle 78"/>
          <p:cNvSpPr/>
          <p:nvPr/>
        </p:nvSpPr>
        <p:spPr>
          <a:xfrm>
            <a:off x="7031038" y="2811463"/>
            <a:ext cx="827087" cy="8397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4" name="Rounded Rectangle 73"/>
          <p:cNvSpPr/>
          <p:nvPr/>
        </p:nvSpPr>
        <p:spPr>
          <a:xfrm>
            <a:off x="4579938" y="3025775"/>
            <a:ext cx="184150" cy="4556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5" name="Rounded Rectangle 74"/>
          <p:cNvSpPr/>
          <p:nvPr/>
        </p:nvSpPr>
        <p:spPr>
          <a:xfrm>
            <a:off x="5386388" y="3025775"/>
            <a:ext cx="182562" cy="4556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6" name="Rounded Rectangle 75"/>
          <p:cNvSpPr/>
          <p:nvPr/>
        </p:nvSpPr>
        <p:spPr>
          <a:xfrm>
            <a:off x="6967538" y="3025775"/>
            <a:ext cx="182562" cy="455613"/>
          </a:xfrm>
          <a:prstGeom prst="roundRect">
            <a:avLst/>
          </a:prstGeom>
          <a:solidFill>
            <a:srgbClr val="3A567D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7" name="Rounded Rectangle 76"/>
          <p:cNvSpPr/>
          <p:nvPr/>
        </p:nvSpPr>
        <p:spPr>
          <a:xfrm>
            <a:off x="7788275" y="3025775"/>
            <a:ext cx="184150" cy="455613"/>
          </a:xfrm>
          <a:prstGeom prst="roundRect">
            <a:avLst/>
          </a:prstGeom>
          <a:solidFill>
            <a:srgbClr val="3A567D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28104" name="TextBox 79"/>
          <p:cNvSpPr txBox="1">
            <a:spLocks noChangeArrowheads="1"/>
          </p:cNvSpPr>
          <p:nvPr/>
        </p:nvSpPr>
        <p:spPr bwMode="auto">
          <a:xfrm>
            <a:off x="954088" y="4557713"/>
            <a:ext cx="7545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457200" eaLnBrk="1" hangingPunct="1"/>
            <a:r>
              <a:rPr lang="en-US" b="0">
                <a:latin typeface="Calibri" pitchFamily="34" charset="0"/>
                <a:cs typeface="Arial" charset="0"/>
              </a:rPr>
              <a:t>Overloaded cache introduces more cache (capacity) misses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2386013" y="5576888"/>
            <a:ext cx="2743200" cy="3381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82" name="Rounded Rectangle 81"/>
          <p:cNvSpPr/>
          <p:nvPr/>
        </p:nvSpPr>
        <p:spPr>
          <a:xfrm>
            <a:off x="2386013" y="5919788"/>
            <a:ext cx="2743200" cy="33972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83" name="Rounded Rectangle 82"/>
          <p:cNvSpPr/>
          <p:nvPr/>
        </p:nvSpPr>
        <p:spPr>
          <a:xfrm>
            <a:off x="5133975" y="5578475"/>
            <a:ext cx="2743200" cy="33813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84" name="Rounded Rectangle 83"/>
          <p:cNvSpPr/>
          <p:nvPr/>
        </p:nvSpPr>
        <p:spPr>
          <a:xfrm>
            <a:off x="5133975" y="5921375"/>
            <a:ext cx="2743200" cy="33972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7180262" y="5927726"/>
            <a:ext cx="1400175" cy="0"/>
          </a:xfrm>
          <a:prstGeom prst="line">
            <a:avLst/>
          </a:prstGeom>
          <a:ln w="15875">
            <a:solidFill>
              <a:srgbClr val="00B05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8110" name="Text Box 50"/>
          <p:cNvSpPr txBox="1">
            <a:spLocks noChangeArrowheads="1"/>
          </p:cNvSpPr>
          <p:nvPr/>
        </p:nvSpPr>
        <p:spPr bwMode="auto">
          <a:xfrm>
            <a:off x="687388" y="1427163"/>
            <a:ext cx="18732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1" hangingPunct="1">
              <a:lnSpc>
                <a:spcPct val="80000"/>
              </a:lnSpc>
            </a:pPr>
            <a:r>
              <a:rPr lang="en-US">
                <a:latin typeface="Calibri" pitchFamily="34" charset="0"/>
                <a:cs typeface="Arial" charset="0"/>
              </a:rPr>
              <a:t>Hierarchy</a:t>
            </a:r>
          </a:p>
          <a:p>
            <a:pPr defTabSz="457200" eaLnBrk="1" hangingPunct="1">
              <a:lnSpc>
                <a:spcPct val="80000"/>
              </a:lnSpc>
            </a:pPr>
            <a:r>
              <a:rPr lang="en-US" sz="1800" b="0">
                <a:latin typeface="Calibri" pitchFamily="34" charset="0"/>
                <a:cs typeface="Arial" charset="0"/>
              </a:rPr>
              <a:t>(focus on 1 cache)</a:t>
            </a:r>
          </a:p>
        </p:txBody>
      </p:sp>
      <p:sp>
        <p:nvSpPr>
          <p:cNvPr id="728111" name="Text Box 51"/>
          <p:cNvSpPr txBox="1">
            <a:spLocks noChangeArrowheads="1"/>
          </p:cNvSpPr>
          <p:nvPr/>
        </p:nvSpPr>
        <p:spPr bwMode="auto">
          <a:xfrm>
            <a:off x="5319713" y="1377950"/>
            <a:ext cx="184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>
                <a:latin typeface="Calibri" pitchFamily="34" charset="0"/>
                <a:cs typeface="Arial" charset="0"/>
              </a:rPr>
              <a:t>Computation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2213E-6 -2.13327E-6 C -0.02258 -0.04188 -0.04499 -0.08353 -0.08442 -0.10574 C -0.12385 -0.12795 -0.18742 -0.14253 -0.2371 -0.13397 C -0.28678 -0.12541 -0.35365 -0.09255 -0.38214 -0.05461 C -0.41063 -0.01666 -0.40941 0.03864 -0.4082 0.09417 " pathEditMode="relative" ptsTypes="aaaaA">
                                      <p:cBhvr>
                                        <p:cTn id="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5416E-6 -9.9491E-7 C -0.00625 -0.03957 -0.01251 -0.07913 -0.06705 -0.1025 C -0.12159 -0.12587 -0.26663 -0.13767 -0.3276 -0.14068 C -0.38857 -0.14369 -0.41098 -0.13489 -0.43304 -0.12078 C -0.4551 -0.10667 -0.45788 -0.08145 -0.46048 -0.05623 " pathEditMode="relative" ptsTypes="aaaaA">
                                      <p:cBhvr>
                                        <p:cTn id="1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0632E-6 -2.51273E-6 C -0.02084 -0.03101 -0.04151 -0.06178 -0.0733 -0.08445 C -0.10491 -0.10713 -0.12836 -0.13721 -0.18985 -0.13559 C -0.25134 -0.13397 -0.38944 -0.11199 -0.44172 -0.0745 C -0.49401 -0.03702 -0.49887 0.02591 -0.50373 0.08908 " pathEditMode="relative" ptsTypes="aaaaA">
                                      <p:cBhvr>
                                        <p:cTn id="2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023 C -0.02554 -0.03494 -0.05159 -0.06988 -0.09484 -0.10551 C -0.1381 -0.14114 -0.19872 -0.20408 -0.25864 -0.2131 C -0.31857 -0.22212 -0.40716 -0.18626 -0.45475 -0.16011 C -0.50235 -0.13397 -0.52319 -0.0951 -0.54404 -0.056 " pathEditMode="relative" ptsTypes="aaaaA">
                                      <p:cBhvr>
                                        <p:cTn id="2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3361E-7 -1.75382E-6 C -0.05003 -0.05761 -0.09988 -0.115 -0.16258 -0.13397 C -0.22529 -0.15294 -0.32447 -0.13281 -0.37589 -0.11407 C -0.42731 -0.09533 -0.4511 -0.05553 -0.47143 -0.02152 C -0.49175 0.01249 -0.4947 0.0509 -0.49748 0.08931 " pathEditMode="relative" ptsTypes="aaaaA">
                                      <p:cBhvr>
                                        <p:cTn id="5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7629E-6 -9.9491E-7 C -0.04186 -0.05623 -0.08372 -0.11245 -0.13896 -0.14693 C -0.19437 -0.1814 -0.26368 -0.21749 -0.33125 -0.20662 C -0.39882 -0.19575 -0.50096 -0.12888 -0.54473 -0.08098 C -0.5885 -0.03309 -0.59145 0.02383 -0.59441 0.08098 " pathEditMode="relative" ptsTypes="aaaaA">
                                      <p:cBhvr>
                                        <p:cTn id="5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5" grpId="0" animBg="1"/>
      <p:bldP spid="78" grpId="0" animBg="1"/>
      <p:bldP spid="78" grpId="1" animBg="1"/>
      <p:bldP spid="79" grpId="0" animBg="1"/>
      <p:bldP spid="79" grpId="1" animBg="1"/>
      <p:bldP spid="74" grpId="0" animBg="1"/>
      <p:bldP spid="74" grpId="1" animBg="1"/>
      <p:bldP spid="74" grpId="2" animBg="1"/>
      <p:bldP spid="75" grpId="0" animBg="1"/>
      <p:bldP spid="75" grpId="1" animBg="1"/>
      <p:bldP spid="76" grpId="0" animBg="1"/>
      <p:bldP spid="76" grpId="1" animBg="1"/>
      <p:bldP spid="76" grpId="2" animBg="1"/>
      <p:bldP spid="77" grpId="0" animBg="1"/>
      <p:bldP spid="77" grpId="1" animBg="1"/>
      <p:bldP spid="81" grpId="0" animBg="1"/>
      <p:bldP spid="82" grpId="0" animBg="1"/>
      <p:bldP spid="83" grpId="0" animBg="1"/>
      <p:bldP spid="8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139" name="Rectangle 51"/>
          <p:cNvSpPr>
            <a:spLocks noChangeArrowheads="1"/>
          </p:cNvSpPr>
          <p:nvPr/>
        </p:nvSpPr>
        <p:spPr bwMode="auto">
          <a:xfrm>
            <a:off x="0" y="6386513"/>
            <a:ext cx="9144000" cy="471487"/>
          </a:xfrm>
          <a:prstGeom prst="rect">
            <a:avLst/>
          </a:prstGeom>
          <a:solidFill>
            <a:schemeClr val="bg1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0" name="Title 1"/>
          <p:cNvSpPr>
            <a:spLocks noGrp="1"/>
          </p:cNvSpPr>
          <p:nvPr>
            <p:ph type="title" idx="4294967295"/>
          </p:nvPr>
        </p:nvSpPr>
        <p:spPr>
          <a:xfrm>
            <a:off x="457200" y="88900"/>
            <a:ext cx="8229600" cy="1143000"/>
          </a:xfrm>
        </p:spPr>
        <p:txBody>
          <a:bodyPr lIns="91440" tIns="45720" rIns="91440" bIns="45720" anchor="ctr"/>
          <a:lstStyle/>
          <a:p>
            <a:r>
              <a:rPr lang="en-US" dirty="0"/>
              <a:t>Space-Bounded Scheduler</a:t>
            </a:r>
            <a:br>
              <a:rPr lang="en-US" dirty="0"/>
            </a:br>
            <a:r>
              <a:rPr lang="en-US" dirty="0"/>
              <a:t>avoids cache overloading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306388" y="2097088"/>
            <a:ext cx="2676525" cy="1155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hangingPunct="1">
              <a:defRPr/>
            </a:pPr>
            <a:r>
              <a:rPr lang="en-US" sz="1800" b="0">
                <a:solidFill>
                  <a:schemeClr val="tx1"/>
                </a:solidFill>
                <a:cs typeface="Arial" charset="0"/>
              </a:rPr>
              <a:t>shared cache: 10MB</a:t>
            </a:r>
          </a:p>
          <a:p>
            <a:pPr defTabSz="457200" eaLnBrk="1" hangingPunct="1">
              <a:defRPr/>
            </a:pPr>
            <a:endParaRPr lang="en-US" sz="1800" b="0">
              <a:solidFill>
                <a:schemeClr val="tx1"/>
              </a:solidFill>
              <a:cs typeface="Arial" charset="0"/>
            </a:endParaRPr>
          </a:p>
          <a:p>
            <a:pPr defTabSz="457200" eaLnBrk="1" hangingPunct="1">
              <a:defRPr/>
            </a:pPr>
            <a:endParaRPr lang="en-US" sz="1800" b="0">
              <a:solidFill>
                <a:schemeClr val="tx1"/>
              </a:solidFill>
              <a:cs typeface="Arial" charset="0"/>
            </a:endParaRPr>
          </a:p>
          <a:p>
            <a:pPr defTabSz="457200" eaLnBrk="1" hangingPunct="1">
              <a:defRPr/>
            </a:pPr>
            <a:endParaRPr lang="en-US" sz="1800" b="0">
              <a:solidFill>
                <a:schemeClr val="tx1"/>
              </a:solidFill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726281" y="3452019"/>
            <a:ext cx="396875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261394" y="3452019"/>
            <a:ext cx="396875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93725" y="3651250"/>
            <a:ext cx="663575" cy="46513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12" name="Oval 11"/>
          <p:cNvSpPr/>
          <p:nvPr/>
        </p:nvSpPr>
        <p:spPr>
          <a:xfrm>
            <a:off x="2128838" y="3651250"/>
            <a:ext cx="663575" cy="46513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187825" y="2136775"/>
            <a:ext cx="1879600" cy="2233613"/>
          </a:xfrm>
          <a:prstGeom prst="roundRect">
            <a:avLst/>
          </a:prstGeom>
          <a:solidFill>
            <a:srgbClr val="B3D6D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3" name="Rounded Rectangle 22"/>
          <p:cNvSpPr/>
          <p:nvPr/>
        </p:nvSpPr>
        <p:spPr>
          <a:xfrm>
            <a:off x="6505575" y="2136775"/>
            <a:ext cx="1879600" cy="22320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4" name="Rounded Rectangle 23"/>
          <p:cNvSpPr/>
          <p:nvPr/>
        </p:nvSpPr>
        <p:spPr>
          <a:xfrm>
            <a:off x="4429125" y="2498725"/>
            <a:ext cx="485775" cy="15097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5" name="Rounded Rectangle 24"/>
          <p:cNvSpPr/>
          <p:nvPr/>
        </p:nvSpPr>
        <p:spPr>
          <a:xfrm>
            <a:off x="5257800" y="2498725"/>
            <a:ext cx="485775" cy="150812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2026444" y="5899944"/>
            <a:ext cx="717550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9101" name="TextBox 28"/>
          <p:cNvSpPr txBox="1">
            <a:spLocks noChangeArrowheads="1"/>
          </p:cNvSpPr>
          <p:nvPr/>
        </p:nvSpPr>
        <p:spPr bwMode="auto">
          <a:xfrm>
            <a:off x="1633538" y="5534025"/>
            <a:ext cx="738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1</a:t>
            </a:r>
          </a:p>
        </p:txBody>
      </p:sp>
      <p:sp>
        <p:nvSpPr>
          <p:cNvPr id="729102" name="TextBox 29"/>
          <p:cNvSpPr txBox="1">
            <a:spLocks noChangeArrowheads="1"/>
          </p:cNvSpPr>
          <p:nvPr/>
        </p:nvSpPr>
        <p:spPr bwMode="auto">
          <a:xfrm>
            <a:off x="1641475" y="5854700"/>
            <a:ext cx="738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2</a:t>
            </a:r>
          </a:p>
        </p:txBody>
      </p:sp>
      <p:sp>
        <p:nvSpPr>
          <p:cNvPr id="729103" name="TextBox 32"/>
          <p:cNvSpPr txBox="1">
            <a:spLocks noChangeArrowheads="1"/>
          </p:cNvSpPr>
          <p:nvPr/>
        </p:nvSpPr>
        <p:spPr bwMode="auto">
          <a:xfrm>
            <a:off x="2713038" y="6259513"/>
            <a:ext cx="612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time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816725" y="2498725"/>
            <a:ext cx="484188" cy="150812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6" name="Rounded Rectangle 35"/>
          <p:cNvSpPr/>
          <p:nvPr/>
        </p:nvSpPr>
        <p:spPr>
          <a:xfrm>
            <a:off x="7637463" y="2498725"/>
            <a:ext cx="485775" cy="150812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29106" name="TextBox 36"/>
          <p:cNvSpPr txBox="1">
            <a:spLocks noChangeArrowheads="1"/>
          </p:cNvSpPr>
          <p:nvPr/>
        </p:nvSpPr>
        <p:spPr bwMode="auto">
          <a:xfrm>
            <a:off x="4213225" y="2062163"/>
            <a:ext cx="747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10MB</a:t>
            </a:r>
          </a:p>
        </p:txBody>
      </p:sp>
      <p:sp>
        <p:nvSpPr>
          <p:cNvPr id="729107" name="TextBox 37"/>
          <p:cNvSpPr txBox="1">
            <a:spLocks noChangeArrowheads="1"/>
          </p:cNvSpPr>
          <p:nvPr/>
        </p:nvSpPr>
        <p:spPr bwMode="auto">
          <a:xfrm>
            <a:off x="6505575" y="2097088"/>
            <a:ext cx="749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10MB</a:t>
            </a:r>
          </a:p>
        </p:txBody>
      </p:sp>
      <p:sp>
        <p:nvSpPr>
          <p:cNvPr id="729108" name="TextBox 38"/>
          <p:cNvSpPr txBox="1">
            <a:spLocks noChangeArrowheads="1"/>
          </p:cNvSpPr>
          <p:nvPr/>
        </p:nvSpPr>
        <p:spPr bwMode="auto">
          <a:xfrm>
            <a:off x="4348163" y="2454275"/>
            <a:ext cx="633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8MB</a:t>
            </a:r>
          </a:p>
        </p:txBody>
      </p:sp>
      <p:sp>
        <p:nvSpPr>
          <p:cNvPr id="729109" name="TextBox 42"/>
          <p:cNvSpPr txBox="1">
            <a:spLocks noChangeArrowheads="1"/>
          </p:cNvSpPr>
          <p:nvPr/>
        </p:nvSpPr>
        <p:spPr bwMode="auto">
          <a:xfrm>
            <a:off x="7312025" y="1370013"/>
            <a:ext cx="184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Parallel subtasks sharing read data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7292975" y="2597150"/>
            <a:ext cx="1235075" cy="123825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6895307" y="2177256"/>
            <a:ext cx="1212850" cy="941387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9112" name="Straight Arrow Connector 48"/>
          <p:cNvCxnSpPr>
            <a:cxnSpLocks noChangeShapeType="1"/>
            <a:stCxn id="729138" idx="2"/>
            <a:endCxn id="20" idx="0"/>
          </p:cNvCxnSpPr>
          <p:nvPr/>
        </p:nvCxnSpPr>
        <p:spPr bwMode="auto">
          <a:xfrm flipH="1">
            <a:off x="5127625" y="1835150"/>
            <a:ext cx="1117600" cy="301625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1" name="Straight Arrow Connector 50"/>
          <p:cNvCxnSpPr>
            <a:stCxn id="729138" idx="2"/>
            <a:endCxn id="23" idx="0"/>
          </p:cNvCxnSpPr>
          <p:nvPr/>
        </p:nvCxnSpPr>
        <p:spPr>
          <a:xfrm>
            <a:off x="6245225" y="1835150"/>
            <a:ext cx="1200150" cy="30162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0" idx="0"/>
            <a:endCxn id="24" idx="0"/>
          </p:cNvCxnSpPr>
          <p:nvPr/>
        </p:nvCxnSpPr>
        <p:spPr>
          <a:xfrm rot="16200000" flipH="1" flipV="1">
            <a:off x="4718844" y="2089944"/>
            <a:ext cx="361950" cy="45561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0" idx="0"/>
          </p:cNvCxnSpPr>
          <p:nvPr/>
        </p:nvCxnSpPr>
        <p:spPr>
          <a:xfrm rot="16200000" flipH="1">
            <a:off x="5121275" y="2143125"/>
            <a:ext cx="361950" cy="34925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3" idx="0"/>
            <a:endCxn id="35" idx="0"/>
          </p:cNvCxnSpPr>
          <p:nvPr/>
        </p:nvCxnSpPr>
        <p:spPr>
          <a:xfrm rot="16200000" flipH="1" flipV="1">
            <a:off x="7071519" y="2124869"/>
            <a:ext cx="361950" cy="38576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3" idx="0"/>
            <a:endCxn id="36" idx="0"/>
          </p:cNvCxnSpPr>
          <p:nvPr/>
        </p:nvCxnSpPr>
        <p:spPr>
          <a:xfrm rot="16200000" flipH="1">
            <a:off x="7481888" y="2100262"/>
            <a:ext cx="361950" cy="4349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9118" name="TextBox 70"/>
          <p:cNvSpPr txBox="1">
            <a:spLocks noChangeArrowheads="1"/>
          </p:cNvSpPr>
          <p:nvPr/>
        </p:nvSpPr>
        <p:spPr bwMode="auto">
          <a:xfrm>
            <a:off x="5200650" y="2441575"/>
            <a:ext cx="63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8MB</a:t>
            </a:r>
          </a:p>
        </p:txBody>
      </p:sp>
      <p:sp>
        <p:nvSpPr>
          <p:cNvPr id="729119" name="TextBox 71"/>
          <p:cNvSpPr txBox="1">
            <a:spLocks noChangeArrowheads="1"/>
          </p:cNvSpPr>
          <p:nvPr/>
        </p:nvSpPr>
        <p:spPr bwMode="auto">
          <a:xfrm>
            <a:off x="6742113" y="2441575"/>
            <a:ext cx="633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457200" eaLnBrk="1" hangingPunct="1"/>
            <a:r>
              <a:rPr lang="en-US" sz="1800" b="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8MB</a:t>
            </a:r>
          </a:p>
        </p:txBody>
      </p:sp>
      <p:sp>
        <p:nvSpPr>
          <p:cNvPr id="729120" name="TextBox 72"/>
          <p:cNvSpPr txBox="1">
            <a:spLocks noChangeArrowheads="1"/>
          </p:cNvSpPr>
          <p:nvPr/>
        </p:nvSpPr>
        <p:spPr bwMode="auto">
          <a:xfrm>
            <a:off x="7564438" y="2441575"/>
            <a:ext cx="633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457200" eaLnBrk="1" hangingPunct="1"/>
            <a:r>
              <a:rPr lang="en-US" sz="1800" b="0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8MB</a:t>
            </a:r>
            <a:endParaRPr lang="en-US" sz="1800" b="0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4668838" y="2857500"/>
            <a:ext cx="825500" cy="838200"/>
          </a:xfrm>
          <a:prstGeom prst="roundRect">
            <a:avLst/>
          </a:prstGeom>
          <a:solidFill>
            <a:srgbClr val="B3D6D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9" name="Rounded Rectangle 78"/>
          <p:cNvSpPr/>
          <p:nvPr/>
        </p:nvSpPr>
        <p:spPr>
          <a:xfrm>
            <a:off x="7031038" y="2811463"/>
            <a:ext cx="827087" cy="8397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4" name="Rounded Rectangle 73"/>
          <p:cNvSpPr/>
          <p:nvPr/>
        </p:nvSpPr>
        <p:spPr>
          <a:xfrm>
            <a:off x="4579938" y="3036888"/>
            <a:ext cx="184150" cy="4556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5" name="Rounded Rectangle 74"/>
          <p:cNvSpPr/>
          <p:nvPr/>
        </p:nvSpPr>
        <p:spPr>
          <a:xfrm>
            <a:off x="5386388" y="3036888"/>
            <a:ext cx="182562" cy="4556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6" name="Rounded Rectangle 75"/>
          <p:cNvSpPr/>
          <p:nvPr/>
        </p:nvSpPr>
        <p:spPr>
          <a:xfrm>
            <a:off x="6967538" y="3025775"/>
            <a:ext cx="182562" cy="455613"/>
          </a:xfrm>
          <a:prstGeom prst="roundRect">
            <a:avLst/>
          </a:prstGeom>
          <a:solidFill>
            <a:srgbClr val="3A567D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7" name="Rounded Rectangle 76"/>
          <p:cNvSpPr/>
          <p:nvPr/>
        </p:nvSpPr>
        <p:spPr>
          <a:xfrm>
            <a:off x="7788275" y="3025775"/>
            <a:ext cx="184150" cy="455613"/>
          </a:xfrm>
          <a:prstGeom prst="roundRect">
            <a:avLst/>
          </a:prstGeom>
          <a:solidFill>
            <a:srgbClr val="3A567D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29127" name="TextBox 40"/>
          <p:cNvSpPr txBox="1">
            <a:spLocks noChangeArrowheads="1"/>
          </p:cNvSpPr>
          <p:nvPr/>
        </p:nvSpPr>
        <p:spPr bwMode="auto">
          <a:xfrm>
            <a:off x="1304925" y="4586288"/>
            <a:ext cx="6611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b="0">
                <a:latin typeface="Calibri" pitchFamily="34" charset="0"/>
                <a:cs typeface="Arial" charset="0"/>
              </a:rPr>
              <a:t>Does not overload the cache, so fewer cache misses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2386013" y="5576888"/>
            <a:ext cx="914400" cy="3381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46" name="Rounded Rectangle 45"/>
          <p:cNvSpPr/>
          <p:nvPr/>
        </p:nvSpPr>
        <p:spPr>
          <a:xfrm>
            <a:off x="2386013" y="5919788"/>
            <a:ext cx="914400" cy="33972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47" name="Rounded Rectangle 46"/>
          <p:cNvSpPr/>
          <p:nvPr/>
        </p:nvSpPr>
        <p:spPr>
          <a:xfrm>
            <a:off x="3298825" y="5578475"/>
            <a:ext cx="914400" cy="3381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48" name="Rounded Rectangle 47"/>
          <p:cNvSpPr/>
          <p:nvPr/>
        </p:nvSpPr>
        <p:spPr>
          <a:xfrm>
            <a:off x="3298825" y="5921375"/>
            <a:ext cx="914400" cy="33972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cxnSp>
        <p:nvCxnSpPr>
          <p:cNvPr id="50" name="Straight Connector 49"/>
          <p:cNvCxnSpPr/>
          <p:nvPr/>
        </p:nvCxnSpPr>
        <p:spPr>
          <a:xfrm rot="10800000" flipV="1">
            <a:off x="2370138" y="6259513"/>
            <a:ext cx="6027737" cy="11112"/>
          </a:xfrm>
          <a:prstGeom prst="line">
            <a:avLst/>
          </a:prstGeom>
          <a:ln>
            <a:solidFill>
              <a:srgbClr val="000000"/>
            </a:solidFill>
            <a:head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7180262" y="5927726"/>
            <a:ext cx="1400175" cy="0"/>
          </a:xfrm>
          <a:prstGeom prst="line">
            <a:avLst/>
          </a:prstGeom>
          <a:ln w="15875">
            <a:solidFill>
              <a:srgbClr val="00B05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9134" name="TextBox 52"/>
          <p:cNvSpPr txBox="1">
            <a:spLocks noChangeArrowheads="1"/>
          </p:cNvSpPr>
          <p:nvPr/>
        </p:nvSpPr>
        <p:spPr bwMode="auto">
          <a:xfrm>
            <a:off x="7858125" y="6270625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Popular</a:t>
            </a:r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3513137" y="5938838"/>
            <a:ext cx="1400175" cy="0"/>
          </a:xfrm>
          <a:prstGeom prst="line">
            <a:avLst/>
          </a:prstGeom>
          <a:ln w="15875">
            <a:solidFill>
              <a:srgbClr val="00B05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9136" name="Text Box 49"/>
          <p:cNvSpPr txBox="1">
            <a:spLocks noChangeArrowheads="1"/>
          </p:cNvSpPr>
          <p:nvPr/>
        </p:nvSpPr>
        <p:spPr bwMode="auto">
          <a:xfrm rot="5400000">
            <a:off x="8068469" y="3051969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Computation</a:t>
            </a:r>
          </a:p>
        </p:txBody>
      </p:sp>
      <p:sp>
        <p:nvSpPr>
          <p:cNvPr id="729137" name="Text Box 50"/>
          <p:cNvSpPr txBox="1">
            <a:spLocks noChangeArrowheads="1"/>
          </p:cNvSpPr>
          <p:nvPr/>
        </p:nvSpPr>
        <p:spPr bwMode="auto">
          <a:xfrm>
            <a:off x="687388" y="1427163"/>
            <a:ext cx="18732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1" hangingPunct="1">
              <a:lnSpc>
                <a:spcPct val="80000"/>
              </a:lnSpc>
            </a:pPr>
            <a:r>
              <a:rPr lang="en-US">
                <a:latin typeface="Calibri" pitchFamily="34" charset="0"/>
                <a:cs typeface="Arial" charset="0"/>
              </a:rPr>
              <a:t>Hierarchy</a:t>
            </a:r>
          </a:p>
          <a:p>
            <a:pPr defTabSz="457200" eaLnBrk="1" hangingPunct="1">
              <a:lnSpc>
                <a:spcPct val="80000"/>
              </a:lnSpc>
            </a:pPr>
            <a:r>
              <a:rPr lang="en-US" sz="1800" b="0">
                <a:latin typeface="Calibri" pitchFamily="34" charset="0"/>
                <a:cs typeface="Arial" charset="0"/>
              </a:rPr>
              <a:t>(focus on 1 cache)</a:t>
            </a:r>
          </a:p>
        </p:txBody>
      </p:sp>
      <p:sp>
        <p:nvSpPr>
          <p:cNvPr id="729138" name="Text Box 51"/>
          <p:cNvSpPr txBox="1">
            <a:spLocks noChangeArrowheads="1"/>
          </p:cNvSpPr>
          <p:nvPr/>
        </p:nvSpPr>
        <p:spPr bwMode="auto">
          <a:xfrm>
            <a:off x="5319713" y="1377950"/>
            <a:ext cx="184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>
                <a:latin typeface="Calibri" pitchFamily="34" charset="0"/>
                <a:cs typeface="Arial" charset="0"/>
              </a:rPr>
              <a:t>Computation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6681E-6 -7.58908E-7 C -0.00348 -0.03656 -0.00695 -0.07312 -0.02988 -0.10412 C -0.05281 -0.13513 -0.0912 -0.17238 -0.13775 -0.18672 C -0.1843 -0.20107 -0.26889 -0.21217 -0.30902 -0.18996 C -0.34914 -0.16775 -0.36686 -0.07566 -0.3785 -0.05276 " pathEditMode="relative" ptsTypes="aaaaA">
                                      <p:cBhvr>
                                        <p:cTn id="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195E-6 0.00555 C -0.00938 -0.03402 -0.01858 -0.07335 -0.04221 -0.10181 C -0.06583 -0.13004 -0.10005 -0.15364 -0.14139 -0.16474 C -0.18273 -0.17562 -0.25013 -0.18672 -0.29025 -0.16821 C -0.33038 -0.1497 -0.36164 -0.09579 -0.38214 -0.05229 C -0.40264 -0.00903 -0.40785 0.04164 -0.41306 0.09255 " pathEditMode="relative" rAng="0" ptsTypes="aaaaaA">
                                      <p:cBhvr>
                                        <p:cTn id="1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3361E-7 0.00532 C -0.00712 -0.03494 -0.0139 -0.0752 -0.03665 -0.10528 C -0.05923 -0.13513 -0.09658 -0.16937 -0.13653 -0.17492 C -0.17631 -0.18071 -0.2444 -0.18372 -0.27636 -0.13929 C -0.30849 -0.09464 -0.31874 -0.00116 -0.32864 0.09255 " pathEditMode="relative" rAng="0" ptsTypes="aaaaA">
                                      <p:cBhvr>
                                        <p:cTn id="2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00" y="-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3952E-6 -1.51782E-6 C -0.02745 -0.06132 -0.05489 -0.1224 -0.10162 -0.15525 C -0.14834 -0.18811 -0.20775 -0.19921 -0.28036 -0.19667 C -0.35296 -0.19412 -0.47785 -0.16567 -0.53726 -0.14045 C -0.59667 -0.11523 -0.61664 -0.08006 -0.63644 -0.04466 " pathEditMode="relative" ptsTypes="aaaaA">
                                      <p:cBhvr>
                                        <p:cTn id="5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7388E-7 -1.75382E-6 C -0.01702 -0.05368 -0.03405 -0.10736 -0.07435 -0.14207 C -0.11465 -0.17677 -0.17561 -0.20084 -0.24197 -0.20824 C -0.30832 -0.21564 -0.40994 -0.21125 -0.47264 -0.18672 C -0.53535 -0.1622 -0.58451 -0.1069 -0.61786 -0.06109 C -0.65121 -0.01527 -0.66181 0.03609 -0.6724 0.08769 " pathEditMode="relative" ptsTypes="aaaaaA">
                                      <p:cBhvr>
                                        <p:cTn id="6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4652E-6 0.00023 C -0.00938 -0.03887 -0.01876 -0.07798 -0.05454 -0.11546 C -0.09032 -0.15294 -0.15181 -0.21009 -0.21452 -0.22444 C -0.27722 -0.23878 -0.37502 -0.22906 -0.43043 -0.2013 C -0.48584 -0.17353 -0.52041 -0.10597 -0.54716 -0.05762 C -0.57391 -0.00926 -0.58224 0.04002 -0.59058 0.08954 " pathEditMode="relative" ptsTypes="aaaaaA">
                                      <p:cBhvr>
                                        <p:cTn id="6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78" grpId="0" animBg="1"/>
      <p:bldP spid="78" grpId="1" animBg="1"/>
      <p:bldP spid="78" grpId="2" animBg="1"/>
      <p:bldP spid="79" grpId="0" animBg="1"/>
      <p:bldP spid="79" grpId="1" animBg="1"/>
      <p:bldP spid="74" grpId="0" animBg="1"/>
      <p:bldP spid="74" grpId="1" animBg="1"/>
      <p:bldP spid="74" grpId="2" animBg="1"/>
      <p:bldP spid="75" grpId="0" animBg="1"/>
      <p:bldP spid="75" grpId="1" animBg="1"/>
      <p:bldP spid="75" grpId="2" animBg="1"/>
      <p:bldP spid="76" grpId="0" animBg="1"/>
      <p:bldP spid="76" grpId="1" animBg="1"/>
      <p:bldP spid="77" grpId="0" animBg="1"/>
      <p:bldP spid="77" grpId="1" animBg="1"/>
      <p:bldP spid="42" grpId="0" animBg="1"/>
      <p:bldP spid="46" grpId="0" animBg="1"/>
      <p:bldP spid="47" grpId="0" animBg="1"/>
      <p:bldP spid="4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84" name="Rectangle 72"/>
          <p:cNvSpPr>
            <a:spLocks noChangeArrowheads="1"/>
          </p:cNvSpPr>
          <p:nvPr/>
        </p:nvSpPr>
        <p:spPr bwMode="auto">
          <a:xfrm>
            <a:off x="0" y="6386513"/>
            <a:ext cx="9144000" cy="471487"/>
          </a:xfrm>
          <a:prstGeom prst="rect">
            <a:avLst/>
          </a:prstGeom>
          <a:solidFill>
            <a:schemeClr val="bg1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0114" name="Title 1"/>
          <p:cNvSpPr>
            <a:spLocks noGrp="1"/>
          </p:cNvSpPr>
          <p:nvPr>
            <p:ph type="title" idx="4294967295"/>
          </p:nvPr>
        </p:nvSpPr>
        <p:spPr>
          <a:xfrm>
            <a:off x="0" y="31750"/>
            <a:ext cx="9144000" cy="1143000"/>
          </a:xfrm>
        </p:spPr>
        <p:txBody>
          <a:bodyPr lIns="91440" tIns="45720" rIns="91440" bIns="45720" anchor="ctr"/>
          <a:lstStyle/>
          <a:p>
            <a:r>
              <a:rPr lang="en-US" dirty="0"/>
              <a:t>Problem with </a:t>
            </a:r>
            <a:r>
              <a:rPr lang="en-US" dirty="0" smtClean="0"/>
              <a:t>WS Scheduler </a:t>
            </a:r>
            <a:r>
              <a:rPr lang="en-US" dirty="0"/>
              <a:t>(2):</a:t>
            </a:r>
            <a:br>
              <a:rPr lang="en-US" dirty="0"/>
            </a:br>
            <a:r>
              <a:rPr lang="en-US" dirty="0"/>
              <a:t>Ignoring cache affinity</a:t>
            </a:r>
            <a:r>
              <a:rPr lang="en-US" sz="2800" dirty="0"/>
              <a:t>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78500" y="2365375"/>
            <a:ext cx="2841625" cy="2232025"/>
          </a:xfrm>
          <a:prstGeom prst="roundRect">
            <a:avLst/>
          </a:prstGeom>
          <a:solidFill>
            <a:srgbClr val="B3D6D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Rounded Rectangle 6"/>
          <p:cNvSpPr/>
          <p:nvPr/>
        </p:nvSpPr>
        <p:spPr>
          <a:xfrm>
            <a:off x="4527550" y="2212975"/>
            <a:ext cx="198438" cy="635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" name="Rounded Rectangle 7"/>
          <p:cNvSpPr/>
          <p:nvPr/>
        </p:nvSpPr>
        <p:spPr>
          <a:xfrm>
            <a:off x="5951538" y="2814638"/>
            <a:ext cx="431800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9" name="Rounded Rectangle 8"/>
          <p:cNvSpPr/>
          <p:nvPr/>
        </p:nvSpPr>
        <p:spPr>
          <a:xfrm>
            <a:off x="6664325" y="2814638"/>
            <a:ext cx="430213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" name="Rounded Rectangle 9"/>
          <p:cNvSpPr/>
          <p:nvPr/>
        </p:nvSpPr>
        <p:spPr>
          <a:xfrm>
            <a:off x="7373938" y="2814638"/>
            <a:ext cx="431800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" name="Rounded Rectangle 10"/>
          <p:cNvSpPr/>
          <p:nvPr/>
        </p:nvSpPr>
        <p:spPr>
          <a:xfrm>
            <a:off x="8074025" y="2814638"/>
            <a:ext cx="431800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730121" name="Straight Arrow Connector 12"/>
          <p:cNvCxnSpPr>
            <a:cxnSpLocks noChangeShapeType="1"/>
          </p:cNvCxnSpPr>
          <p:nvPr/>
        </p:nvCxnSpPr>
        <p:spPr bwMode="auto">
          <a:xfrm flipH="1">
            <a:off x="4619625" y="1814513"/>
            <a:ext cx="1243013" cy="227012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>
            <a:off x="5862638" y="1814513"/>
            <a:ext cx="1336675" cy="55086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0123" name="TextBox 18"/>
          <p:cNvSpPr txBox="1">
            <a:spLocks noChangeArrowheads="1"/>
          </p:cNvSpPr>
          <p:nvPr/>
        </p:nvSpPr>
        <p:spPr bwMode="auto">
          <a:xfrm>
            <a:off x="7678738" y="1441450"/>
            <a:ext cx="1527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Parallel tasks reading same data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7446962" y="2566988"/>
            <a:ext cx="1368425" cy="317500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6167438" y="2041525"/>
            <a:ext cx="1804987" cy="1368425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06388" y="2041525"/>
            <a:ext cx="2676525" cy="4254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Shared memory</a:t>
            </a:r>
          </a:p>
        </p:txBody>
      </p:sp>
      <p:cxnSp>
        <p:nvCxnSpPr>
          <p:cNvPr id="27" name="Straight Arrow Connector 26"/>
          <p:cNvCxnSpPr>
            <a:stCxn id="5" idx="0"/>
            <a:endCxn id="8" idx="0"/>
          </p:cNvCxnSpPr>
          <p:nvPr/>
        </p:nvCxnSpPr>
        <p:spPr>
          <a:xfrm rot="16200000" flipH="1" flipV="1">
            <a:off x="6458744" y="2074069"/>
            <a:ext cx="449263" cy="10318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0"/>
            <a:endCxn id="9" idx="0"/>
          </p:cNvCxnSpPr>
          <p:nvPr/>
        </p:nvCxnSpPr>
        <p:spPr>
          <a:xfrm rot="16200000" flipH="1" flipV="1">
            <a:off x="6814344" y="2429669"/>
            <a:ext cx="449263" cy="3206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0"/>
            <a:endCxn id="10" idx="0"/>
          </p:cNvCxnSpPr>
          <p:nvPr/>
        </p:nvCxnSpPr>
        <p:spPr>
          <a:xfrm rot="16200000" flipH="1">
            <a:off x="7169944" y="2394744"/>
            <a:ext cx="449263" cy="39052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0"/>
            <a:endCxn id="11" idx="0"/>
          </p:cNvCxnSpPr>
          <p:nvPr/>
        </p:nvCxnSpPr>
        <p:spPr>
          <a:xfrm rot="16200000" flipH="1">
            <a:off x="7519987" y="2044701"/>
            <a:ext cx="449263" cy="109061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0131" name="TextBox 38"/>
          <p:cNvSpPr txBox="1">
            <a:spLocks noChangeArrowheads="1"/>
          </p:cNvSpPr>
          <p:nvPr/>
        </p:nvSpPr>
        <p:spPr bwMode="auto">
          <a:xfrm>
            <a:off x="5862638" y="2768600"/>
            <a:ext cx="63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4MB</a:t>
            </a:r>
          </a:p>
        </p:txBody>
      </p:sp>
      <p:sp>
        <p:nvSpPr>
          <p:cNvPr id="730132" name="TextBox 39"/>
          <p:cNvSpPr txBox="1">
            <a:spLocks noChangeArrowheads="1"/>
          </p:cNvSpPr>
          <p:nvPr/>
        </p:nvSpPr>
        <p:spPr bwMode="auto">
          <a:xfrm>
            <a:off x="5851525" y="2338388"/>
            <a:ext cx="633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5MB</a:t>
            </a:r>
          </a:p>
        </p:txBody>
      </p:sp>
      <p:sp>
        <p:nvSpPr>
          <p:cNvPr id="730133" name="TextBox 40"/>
          <p:cNvSpPr txBox="1">
            <a:spLocks noChangeArrowheads="1"/>
          </p:cNvSpPr>
          <p:nvPr/>
        </p:nvSpPr>
        <p:spPr bwMode="auto">
          <a:xfrm>
            <a:off x="4914900" y="2278063"/>
            <a:ext cx="630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1MB</a:t>
            </a:r>
          </a:p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each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92088" y="2865438"/>
            <a:ext cx="601662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68375" y="2865438"/>
            <a:ext cx="601663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44663" y="2865438"/>
            <a:ext cx="601662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520950" y="2865438"/>
            <a:ext cx="601663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>
            <a:endCxn id="42" idx="0"/>
          </p:cNvCxnSpPr>
          <p:nvPr/>
        </p:nvCxnSpPr>
        <p:spPr>
          <a:xfrm rot="5400000">
            <a:off x="294481" y="2666207"/>
            <a:ext cx="398463" cy="0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092200" y="2665413"/>
            <a:ext cx="398463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1863725" y="2665413"/>
            <a:ext cx="398463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2635250" y="2665413"/>
            <a:ext cx="398463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161925" y="4021138"/>
            <a:ext cx="661988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76" name="Oval 75"/>
          <p:cNvSpPr/>
          <p:nvPr/>
        </p:nvSpPr>
        <p:spPr>
          <a:xfrm>
            <a:off x="962025" y="4021138"/>
            <a:ext cx="661988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77" name="Oval 76"/>
          <p:cNvSpPr/>
          <p:nvPr/>
        </p:nvSpPr>
        <p:spPr>
          <a:xfrm>
            <a:off x="1731963" y="4021138"/>
            <a:ext cx="663575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78" name="Oval 77"/>
          <p:cNvSpPr/>
          <p:nvPr/>
        </p:nvSpPr>
        <p:spPr>
          <a:xfrm>
            <a:off x="2501900" y="4021138"/>
            <a:ext cx="661988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cxnSp>
        <p:nvCxnSpPr>
          <p:cNvPr id="79" name="Straight Connector 78"/>
          <p:cNvCxnSpPr>
            <a:stCxn id="42" idx="2"/>
          </p:cNvCxnSpPr>
          <p:nvPr/>
        </p:nvCxnSpPr>
        <p:spPr>
          <a:xfrm rot="16200000" flipH="1">
            <a:off x="395288" y="3919538"/>
            <a:ext cx="198437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1193800" y="3927475"/>
            <a:ext cx="198438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16200000" flipH="1">
            <a:off x="1965325" y="3927475"/>
            <a:ext cx="198438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2736850" y="3919538"/>
            <a:ext cx="198437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0150" name="TextBox 47"/>
          <p:cNvSpPr txBox="1">
            <a:spLocks noChangeArrowheads="1"/>
          </p:cNvSpPr>
          <p:nvPr/>
        </p:nvSpPr>
        <p:spPr bwMode="auto">
          <a:xfrm>
            <a:off x="839788" y="4557713"/>
            <a:ext cx="679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b="0">
                <a:latin typeface="Calibri" pitchFamily="34" charset="0"/>
                <a:cs typeface="Arial" charset="0"/>
              </a:rPr>
              <a:t>Schedules any available task when a processor is idle</a:t>
            </a:r>
            <a:r>
              <a:rPr lang="en-US" sz="2800" b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6069013" y="3189288"/>
            <a:ext cx="196850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57" name="Rounded Rectangle 56"/>
          <p:cNvSpPr/>
          <p:nvPr/>
        </p:nvSpPr>
        <p:spPr>
          <a:xfrm>
            <a:off x="6780213" y="3189288"/>
            <a:ext cx="198437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58" name="Rounded Rectangle 57"/>
          <p:cNvSpPr/>
          <p:nvPr/>
        </p:nvSpPr>
        <p:spPr>
          <a:xfrm>
            <a:off x="7491413" y="3189288"/>
            <a:ext cx="196850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59" name="Rounded Rectangle 58"/>
          <p:cNvSpPr/>
          <p:nvPr/>
        </p:nvSpPr>
        <p:spPr>
          <a:xfrm>
            <a:off x="8191500" y="3189288"/>
            <a:ext cx="196850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839788" y="4972050"/>
            <a:ext cx="617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b="0">
                <a:latin typeface="Calibri" pitchFamily="34" charset="0"/>
                <a:cs typeface="Arial" charset="0"/>
              </a:rPr>
              <a:t>All      experience all cache misses and run slowly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1343025" y="4995863"/>
            <a:ext cx="196850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1" name="Rounded Rectangle 70"/>
          <p:cNvSpPr/>
          <p:nvPr/>
        </p:nvSpPr>
        <p:spPr>
          <a:xfrm>
            <a:off x="4530725" y="2312988"/>
            <a:ext cx="198438" cy="4841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83" name="Straight Connector 82"/>
          <p:cNvCxnSpPr/>
          <p:nvPr/>
        </p:nvCxnSpPr>
        <p:spPr>
          <a:xfrm rot="5400000">
            <a:off x="1884363" y="6042025"/>
            <a:ext cx="1001712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0159" name="TextBox 90"/>
          <p:cNvSpPr txBox="1">
            <a:spLocks noChangeArrowheads="1"/>
          </p:cNvSpPr>
          <p:nvPr/>
        </p:nvSpPr>
        <p:spPr bwMode="auto">
          <a:xfrm>
            <a:off x="3776663" y="6530975"/>
            <a:ext cx="612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time</a:t>
            </a:r>
          </a:p>
        </p:txBody>
      </p:sp>
      <p:sp>
        <p:nvSpPr>
          <p:cNvPr id="730160" name="TextBox 96"/>
          <p:cNvSpPr txBox="1">
            <a:spLocks noChangeArrowheads="1"/>
          </p:cNvSpPr>
          <p:nvPr/>
        </p:nvSpPr>
        <p:spPr bwMode="auto">
          <a:xfrm>
            <a:off x="1633538" y="5465763"/>
            <a:ext cx="738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1</a:t>
            </a:r>
          </a:p>
        </p:txBody>
      </p:sp>
      <p:sp>
        <p:nvSpPr>
          <p:cNvPr id="730161" name="TextBox 97"/>
          <p:cNvSpPr txBox="1">
            <a:spLocks noChangeArrowheads="1"/>
          </p:cNvSpPr>
          <p:nvPr/>
        </p:nvSpPr>
        <p:spPr bwMode="auto">
          <a:xfrm>
            <a:off x="1641475" y="5707063"/>
            <a:ext cx="738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2</a:t>
            </a:r>
          </a:p>
        </p:txBody>
      </p:sp>
      <p:sp>
        <p:nvSpPr>
          <p:cNvPr id="730162" name="TextBox 98"/>
          <p:cNvSpPr txBox="1">
            <a:spLocks noChangeArrowheads="1"/>
          </p:cNvSpPr>
          <p:nvPr/>
        </p:nvSpPr>
        <p:spPr bwMode="auto">
          <a:xfrm>
            <a:off x="1635125" y="5949950"/>
            <a:ext cx="738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3</a:t>
            </a:r>
          </a:p>
        </p:txBody>
      </p:sp>
      <p:sp>
        <p:nvSpPr>
          <p:cNvPr id="730163" name="TextBox 99"/>
          <p:cNvSpPr txBox="1">
            <a:spLocks noChangeArrowheads="1"/>
          </p:cNvSpPr>
          <p:nvPr/>
        </p:nvSpPr>
        <p:spPr bwMode="auto">
          <a:xfrm>
            <a:off x="1639888" y="6181725"/>
            <a:ext cx="738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4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2392363" y="6297613"/>
            <a:ext cx="1622425" cy="2333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5" name="Rounded Rectangle 104"/>
          <p:cNvSpPr/>
          <p:nvPr/>
        </p:nvSpPr>
        <p:spPr>
          <a:xfrm>
            <a:off x="2395538" y="5581650"/>
            <a:ext cx="1620837" cy="2333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6" name="Rounded Rectangle 105"/>
          <p:cNvSpPr/>
          <p:nvPr/>
        </p:nvSpPr>
        <p:spPr>
          <a:xfrm>
            <a:off x="2392363" y="5821363"/>
            <a:ext cx="1622425" cy="23495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7" name="Rounded Rectangle 106"/>
          <p:cNvSpPr/>
          <p:nvPr/>
        </p:nvSpPr>
        <p:spPr>
          <a:xfrm>
            <a:off x="2392363" y="6061075"/>
            <a:ext cx="1620837" cy="23495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8" name="Rounded Rectangle 107"/>
          <p:cNvSpPr/>
          <p:nvPr/>
        </p:nvSpPr>
        <p:spPr>
          <a:xfrm>
            <a:off x="4016375" y="5581650"/>
            <a:ext cx="342900" cy="2333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81" name="Straight Connector 80"/>
          <p:cNvCxnSpPr/>
          <p:nvPr/>
        </p:nvCxnSpPr>
        <p:spPr>
          <a:xfrm rot="10800000" flipV="1">
            <a:off x="2370138" y="6532563"/>
            <a:ext cx="6027737" cy="11112"/>
          </a:xfrm>
          <a:prstGeom prst="line">
            <a:avLst/>
          </a:prstGeom>
          <a:ln>
            <a:solidFill>
              <a:srgbClr val="000000"/>
            </a:solidFill>
            <a:head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4260850" y="2212975"/>
            <a:ext cx="198438" cy="635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7" name="Rounded Rectangle 86"/>
          <p:cNvSpPr/>
          <p:nvPr/>
        </p:nvSpPr>
        <p:spPr>
          <a:xfrm>
            <a:off x="4264025" y="2312988"/>
            <a:ext cx="198438" cy="4841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8" name="Rounded Rectangle 87"/>
          <p:cNvSpPr/>
          <p:nvPr/>
        </p:nvSpPr>
        <p:spPr>
          <a:xfrm>
            <a:off x="4794250" y="2212975"/>
            <a:ext cx="198438" cy="635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9" name="Rounded Rectangle 88"/>
          <p:cNvSpPr/>
          <p:nvPr/>
        </p:nvSpPr>
        <p:spPr>
          <a:xfrm>
            <a:off x="4797425" y="2312988"/>
            <a:ext cx="198438" cy="4841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102" name="Straight Arrow Connector 101"/>
          <p:cNvCxnSpPr>
            <a:endCxn id="7" idx="0"/>
          </p:cNvCxnSpPr>
          <p:nvPr/>
        </p:nvCxnSpPr>
        <p:spPr>
          <a:xfrm rot="5400000">
            <a:off x="4541838" y="2127250"/>
            <a:ext cx="171450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7" idx="2"/>
          </p:cNvCxnSpPr>
          <p:nvPr/>
        </p:nvCxnSpPr>
        <p:spPr>
          <a:xfrm rot="16200000" flipH="1">
            <a:off x="4515644" y="2959894"/>
            <a:ext cx="225425" cy="158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endCxn id="88" idx="0"/>
          </p:cNvCxnSpPr>
          <p:nvPr/>
        </p:nvCxnSpPr>
        <p:spPr>
          <a:xfrm>
            <a:off x="4646613" y="2032000"/>
            <a:ext cx="247650" cy="1809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endCxn id="86" idx="0"/>
          </p:cNvCxnSpPr>
          <p:nvPr/>
        </p:nvCxnSpPr>
        <p:spPr>
          <a:xfrm rot="10800000" flipV="1">
            <a:off x="4360863" y="2041525"/>
            <a:ext cx="266700" cy="17145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88" idx="2"/>
          </p:cNvCxnSpPr>
          <p:nvPr/>
        </p:nvCxnSpPr>
        <p:spPr>
          <a:xfrm rot="5400000">
            <a:off x="4663282" y="2832893"/>
            <a:ext cx="215900" cy="246063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86" idx="2"/>
          </p:cNvCxnSpPr>
          <p:nvPr/>
        </p:nvCxnSpPr>
        <p:spPr>
          <a:xfrm rot="16200000" flipH="1">
            <a:off x="4382294" y="2826544"/>
            <a:ext cx="225425" cy="26828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Rounded Rectangle 135"/>
          <p:cNvSpPr/>
          <p:nvPr/>
        </p:nvSpPr>
        <p:spPr>
          <a:xfrm>
            <a:off x="4016375" y="5819775"/>
            <a:ext cx="342900" cy="2333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37" name="Rounded Rectangle 136"/>
          <p:cNvSpPr/>
          <p:nvPr/>
        </p:nvSpPr>
        <p:spPr>
          <a:xfrm>
            <a:off x="4016375" y="6067425"/>
            <a:ext cx="342900" cy="2333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30182" name="Text Box 71"/>
          <p:cNvSpPr txBox="1">
            <a:spLocks noChangeArrowheads="1"/>
          </p:cNvSpPr>
          <p:nvPr/>
        </p:nvSpPr>
        <p:spPr bwMode="auto">
          <a:xfrm>
            <a:off x="5091113" y="1377950"/>
            <a:ext cx="184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>
                <a:latin typeface="Calibri" pitchFamily="34" charset="0"/>
                <a:cs typeface="Arial" charset="0"/>
              </a:rPr>
              <a:t>Computation</a:t>
            </a:r>
          </a:p>
        </p:txBody>
      </p:sp>
      <p:sp>
        <p:nvSpPr>
          <p:cNvPr id="730183" name="Text Box 72"/>
          <p:cNvSpPr txBox="1">
            <a:spLocks noChangeArrowheads="1"/>
          </p:cNvSpPr>
          <p:nvPr/>
        </p:nvSpPr>
        <p:spPr bwMode="auto">
          <a:xfrm>
            <a:off x="901700" y="1370013"/>
            <a:ext cx="1406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>
                <a:latin typeface="Calibri" pitchFamily="34" charset="0"/>
                <a:cs typeface="Arial" charset="0"/>
              </a:rPr>
              <a:t>Hierarchy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40959E-7 -4.40074E-6 C -0.04186 -0.02522 -0.08338 -0.0502 -0.13114 -0.07149 C -0.17856 -0.09278 -0.22998 -0.12193 -0.28678 -0.12771 C -0.34375 -0.13327 -0.41567 -0.12933 -0.47177 -0.10643 C -0.5277 -0.08329 -0.57547 -0.03702 -0.62289 0.00995 " pathEditMode="relative" rAng="0" ptsTypes="aaaaA">
                                      <p:cBhvr>
                                        <p:cTn id="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-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089E-6 -1.34197E-7 C -0.04134 -0.02638 -0.08234 -0.05252 -0.12958 -0.07473 C -0.17648 -0.09695 -0.2272 -0.12726 -0.28331 -0.13327 C -0.33959 -0.13929 -0.41063 -0.13512 -0.46604 -0.11106 C -0.52128 -0.087 -0.56853 -0.03864 -0.61543 0.01018 " pathEditMode="relative" rAng="0" ptsTypes="aaaaA">
                                      <p:cBhvr>
                                        <p:cTn id="1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00" y="-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4275E-6 -1.34197E-7 C -0.04065 -0.02638 -0.08112 -0.05252 -0.12767 -0.07473 C -0.17405 -0.09695 -0.22408 -0.12726 -0.27931 -0.13327 C -0.33473 -0.13929 -0.4049 -0.13512 -0.45944 -0.11106 C -0.51399 -0.087 -0.56054 -0.03864 -0.60674 0.01018 " pathEditMode="relative" rAng="0" ptsTypes="aaaaA">
                                      <p:cBhvr>
                                        <p:cTn id="2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00" y="-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5666E-7 -3.02638E-6 C -0.0403 -0.02637 -0.08042 -0.05252 -0.12646 -0.07473 C -0.17231 -0.09694 -0.22199 -0.12725 -0.27653 -0.13327 C -0.33142 -0.13928 -0.4009 -0.13512 -0.45492 -0.11106 C -0.50895 -0.08699 -0.55498 -0.03864 -0.60066 0.01018 " pathEditMode="relative" rAng="0" ptsTypes="aaaaA">
                                      <p:cBhvr>
                                        <p:cTn id="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0" y="-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7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C -0.02812 -0.03195 -0.0559 -0.06366 -0.09357 -0.07639 C -0.13107 -0.08935 -0.16979 -0.11111 -0.22534 -0.07639 C -0.28055 -0.04144 -0.39218 0.09768 -0.42552 0.1331 " pathEditMode="relative" rAng="0" ptsTypes="aaaA">
                                      <p:cBhvr>
                                        <p:cTn id="8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C -0.02448 -0.03287 -0.04861 -0.06528 -0.08125 -0.07871 C -0.11389 -0.0919 -0.14757 -0.11412 -0.19566 -0.07871 C -0.24358 -0.04283 -0.34062 0.10046 -0.36944 0.13703 " pathEditMode="relative" rAng="0" ptsTypes="aaaA">
                                      <p:cBhvr>
                                        <p:cTn id="9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093 C -0.02049 -0.0324 -0.04098 -0.06574 -0.06858 -0.0787 C -0.09618 -0.09213 -0.12466 -0.11342 -0.16528 -0.0787 C -0.20591 -0.04259 -0.28785 0.10186 -0.31216 0.13912 " pathEditMode="relative" rAng="0" ptsTypes="aaaA">
                                      <p:cBhvr>
                                        <p:cTn id="9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0" y="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8" dur="indefinite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9" dur="indefinite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4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5" dur="indefinit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55" grpId="0" animBg="1"/>
      <p:bldP spid="55" grpId="1" animBg="1"/>
      <p:bldP spid="55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7" grpId="0"/>
      <p:bldP spid="67" grpId="1"/>
      <p:bldP spid="68" grpId="0" animBg="1"/>
      <p:bldP spid="68" grpId="1" animBg="1"/>
      <p:bldP spid="71" grpId="0" animBg="1"/>
      <p:bldP spid="71" grpId="1" animBg="1"/>
      <p:bldP spid="71" grpId="2" animBg="1"/>
      <p:bldP spid="104" grpId="0" animBg="1"/>
      <p:bldP spid="105" grpId="0" animBg="1"/>
      <p:bldP spid="106" grpId="0" animBg="1"/>
      <p:bldP spid="107" grpId="0" animBg="1"/>
      <p:bldP spid="108" grpId="0" animBg="1"/>
      <p:bldP spid="86" grpId="0" animBg="1"/>
      <p:bldP spid="87" grpId="0" animBg="1"/>
      <p:bldP spid="88" grpId="0" animBg="1"/>
      <p:bldP spid="89" grpId="0" animBg="1"/>
      <p:bldP spid="89" grpId="1" animBg="1"/>
      <p:bldP spid="89" grpId="2" animBg="1"/>
      <p:bldP spid="136" grpId="0" animBg="1"/>
      <p:bldP spid="13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248" name="Rectangle 88"/>
          <p:cNvSpPr>
            <a:spLocks noChangeArrowheads="1"/>
          </p:cNvSpPr>
          <p:nvPr/>
        </p:nvSpPr>
        <p:spPr bwMode="auto">
          <a:xfrm>
            <a:off x="0" y="6386513"/>
            <a:ext cx="9144000" cy="471487"/>
          </a:xfrm>
          <a:prstGeom prst="rect">
            <a:avLst/>
          </a:prstGeom>
          <a:solidFill>
            <a:schemeClr val="bg1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778500" y="2365375"/>
            <a:ext cx="2841625" cy="2232025"/>
          </a:xfrm>
          <a:prstGeom prst="roundRect">
            <a:avLst/>
          </a:prstGeom>
          <a:solidFill>
            <a:srgbClr val="B3D6D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Rounded Rectangle 6"/>
          <p:cNvSpPr/>
          <p:nvPr/>
        </p:nvSpPr>
        <p:spPr>
          <a:xfrm>
            <a:off x="4527550" y="2212975"/>
            <a:ext cx="198438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" name="Rounded Rectangle 7"/>
          <p:cNvSpPr/>
          <p:nvPr/>
        </p:nvSpPr>
        <p:spPr>
          <a:xfrm>
            <a:off x="5951538" y="2814638"/>
            <a:ext cx="431800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9" name="Rounded Rectangle 8"/>
          <p:cNvSpPr/>
          <p:nvPr/>
        </p:nvSpPr>
        <p:spPr>
          <a:xfrm>
            <a:off x="6664325" y="2814638"/>
            <a:ext cx="430213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" name="Rounded Rectangle 9"/>
          <p:cNvSpPr/>
          <p:nvPr/>
        </p:nvSpPr>
        <p:spPr>
          <a:xfrm>
            <a:off x="7373938" y="2814638"/>
            <a:ext cx="431800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" name="Rounded Rectangle 10"/>
          <p:cNvSpPr/>
          <p:nvPr/>
        </p:nvSpPr>
        <p:spPr>
          <a:xfrm>
            <a:off x="8074025" y="2814638"/>
            <a:ext cx="431800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732168" name="Straight Arrow Connector 12"/>
          <p:cNvCxnSpPr>
            <a:cxnSpLocks noChangeShapeType="1"/>
            <a:stCxn id="732247" idx="2"/>
          </p:cNvCxnSpPr>
          <p:nvPr/>
        </p:nvCxnSpPr>
        <p:spPr bwMode="auto">
          <a:xfrm flipH="1">
            <a:off x="4619625" y="1835150"/>
            <a:ext cx="1397000" cy="206375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4" name="Straight Arrow Connector 13"/>
          <p:cNvCxnSpPr>
            <a:stCxn id="732247" idx="2"/>
            <a:endCxn id="5" idx="0"/>
          </p:cNvCxnSpPr>
          <p:nvPr/>
        </p:nvCxnSpPr>
        <p:spPr>
          <a:xfrm>
            <a:off x="6016625" y="1835150"/>
            <a:ext cx="1182688" cy="53022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2170" name="TextBox 18"/>
          <p:cNvSpPr txBox="1">
            <a:spLocks noChangeArrowheads="1"/>
          </p:cNvSpPr>
          <p:nvPr/>
        </p:nvSpPr>
        <p:spPr bwMode="auto">
          <a:xfrm>
            <a:off x="7678738" y="1441450"/>
            <a:ext cx="1527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Parallel tasks reading same data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7446962" y="2566988"/>
            <a:ext cx="1368425" cy="317500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6167438" y="2041525"/>
            <a:ext cx="1804987" cy="1368425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06388" y="2041525"/>
            <a:ext cx="2676525" cy="4254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Shared memory</a:t>
            </a:r>
          </a:p>
        </p:txBody>
      </p:sp>
      <p:cxnSp>
        <p:nvCxnSpPr>
          <p:cNvPr id="27" name="Straight Arrow Connector 26"/>
          <p:cNvCxnSpPr>
            <a:stCxn id="5" idx="0"/>
            <a:endCxn id="8" idx="0"/>
          </p:cNvCxnSpPr>
          <p:nvPr/>
        </p:nvCxnSpPr>
        <p:spPr>
          <a:xfrm rot="16200000" flipH="1" flipV="1">
            <a:off x="6458744" y="2074069"/>
            <a:ext cx="449263" cy="10318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0"/>
            <a:endCxn id="9" idx="0"/>
          </p:cNvCxnSpPr>
          <p:nvPr/>
        </p:nvCxnSpPr>
        <p:spPr>
          <a:xfrm rot="16200000" flipH="1" flipV="1">
            <a:off x="6814344" y="2429669"/>
            <a:ext cx="449263" cy="3206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0"/>
            <a:endCxn id="10" idx="0"/>
          </p:cNvCxnSpPr>
          <p:nvPr/>
        </p:nvCxnSpPr>
        <p:spPr>
          <a:xfrm rot="16200000" flipH="1">
            <a:off x="7169944" y="2394744"/>
            <a:ext cx="449263" cy="39052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0"/>
            <a:endCxn id="11" idx="0"/>
          </p:cNvCxnSpPr>
          <p:nvPr/>
        </p:nvCxnSpPr>
        <p:spPr>
          <a:xfrm rot="16200000" flipH="1">
            <a:off x="7519987" y="2044701"/>
            <a:ext cx="449263" cy="109061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2178" name="TextBox 38"/>
          <p:cNvSpPr txBox="1">
            <a:spLocks noChangeArrowheads="1"/>
          </p:cNvSpPr>
          <p:nvPr/>
        </p:nvSpPr>
        <p:spPr bwMode="auto">
          <a:xfrm>
            <a:off x="5862638" y="2768600"/>
            <a:ext cx="63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4MB</a:t>
            </a:r>
          </a:p>
        </p:txBody>
      </p:sp>
      <p:sp>
        <p:nvSpPr>
          <p:cNvPr id="732179" name="TextBox 39"/>
          <p:cNvSpPr txBox="1">
            <a:spLocks noChangeArrowheads="1"/>
          </p:cNvSpPr>
          <p:nvPr/>
        </p:nvSpPr>
        <p:spPr bwMode="auto">
          <a:xfrm>
            <a:off x="5851525" y="2338388"/>
            <a:ext cx="633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5MB</a:t>
            </a:r>
          </a:p>
        </p:txBody>
      </p:sp>
      <p:sp>
        <p:nvSpPr>
          <p:cNvPr id="732180" name="TextBox 40"/>
          <p:cNvSpPr txBox="1">
            <a:spLocks noChangeArrowheads="1"/>
          </p:cNvSpPr>
          <p:nvPr/>
        </p:nvSpPr>
        <p:spPr bwMode="auto">
          <a:xfrm>
            <a:off x="4914900" y="2278063"/>
            <a:ext cx="630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1MB</a:t>
            </a:r>
          </a:p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each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92088" y="2865438"/>
            <a:ext cx="601662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68375" y="2865438"/>
            <a:ext cx="601663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44663" y="2865438"/>
            <a:ext cx="601662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520950" y="2865438"/>
            <a:ext cx="601663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>
            <a:endCxn id="42" idx="0"/>
          </p:cNvCxnSpPr>
          <p:nvPr/>
        </p:nvCxnSpPr>
        <p:spPr>
          <a:xfrm rot="5400000">
            <a:off x="294481" y="2666207"/>
            <a:ext cx="398463" cy="0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092200" y="2665413"/>
            <a:ext cx="398463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1863725" y="2665413"/>
            <a:ext cx="398463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2635250" y="2665413"/>
            <a:ext cx="398463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3662363" y="3330575"/>
            <a:ext cx="544512" cy="126523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606800" y="3319463"/>
            <a:ext cx="633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5MB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359275" y="3330575"/>
            <a:ext cx="544513" cy="12652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303713" y="3319463"/>
            <a:ext cx="6334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5MB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059363" y="3319463"/>
            <a:ext cx="544512" cy="127793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003800" y="3308350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5MB</a:t>
            </a:r>
          </a:p>
        </p:txBody>
      </p:sp>
      <p:cxnSp>
        <p:nvCxnSpPr>
          <p:cNvPr id="66" name="Straight Arrow Connector 65"/>
          <p:cNvCxnSpPr>
            <a:endCxn id="61" idx="0"/>
          </p:cNvCxnSpPr>
          <p:nvPr/>
        </p:nvCxnSpPr>
        <p:spPr>
          <a:xfrm rot="10800000" flipV="1">
            <a:off x="3924300" y="3073400"/>
            <a:ext cx="695325" cy="246063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5400000">
            <a:off x="4506118" y="3196432"/>
            <a:ext cx="246063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65" idx="0"/>
          </p:cNvCxnSpPr>
          <p:nvPr/>
        </p:nvCxnSpPr>
        <p:spPr>
          <a:xfrm>
            <a:off x="4627563" y="3073400"/>
            <a:ext cx="693737" cy="23495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161925" y="4021138"/>
            <a:ext cx="661988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76" name="Oval 75"/>
          <p:cNvSpPr/>
          <p:nvPr/>
        </p:nvSpPr>
        <p:spPr>
          <a:xfrm>
            <a:off x="962025" y="4021138"/>
            <a:ext cx="661988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77" name="Oval 76"/>
          <p:cNvSpPr/>
          <p:nvPr/>
        </p:nvSpPr>
        <p:spPr>
          <a:xfrm>
            <a:off x="1731963" y="4021138"/>
            <a:ext cx="663575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78" name="Oval 77"/>
          <p:cNvSpPr/>
          <p:nvPr/>
        </p:nvSpPr>
        <p:spPr>
          <a:xfrm>
            <a:off x="2501900" y="4021138"/>
            <a:ext cx="661988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cxnSp>
        <p:nvCxnSpPr>
          <p:cNvPr id="79" name="Straight Connector 78"/>
          <p:cNvCxnSpPr>
            <a:stCxn id="42" idx="2"/>
          </p:cNvCxnSpPr>
          <p:nvPr/>
        </p:nvCxnSpPr>
        <p:spPr>
          <a:xfrm rot="16200000" flipH="1">
            <a:off x="395288" y="3919538"/>
            <a:ext cx="198437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1193800" y="3927475"/>
            <a:ext cx="198438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16200000" flipH="1">
            <a:off x="1965325" y="3927475"/>
            <a:ext cx="198438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2736850" y="3919538"/>
            <a:ext cx="198437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2206" name="TextBox 47"/>
          <p:cNvSpPr txBox="1">
            <a:spLocks noChangeArrowheads="1"/>
          </p:cNvSpPr>
          <p:nvPr/>
        </p:nvSpPr>
        <p:spPr bwMode="auto">
          <a:xfrm>
            <a:off x="839788" y="4557713"/>
            <a:ext cx="671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b="0">
                <a:latin typeface="Calibri" pitchFamily="34" charset="0"/>
                <a:cs typeface="Arial" charset="0"/>
              </a:rPr>
              <a:t>Schedules any available task when a processor is idle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6069013" y="3189288"/>
            <a:ext cx="196850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57" name="Rounded Rectangle 56"/>
          <p:cNvSpPr/>
          <p:nvPr/>
        </p:nvSpPr>
        <p:spPr>
          <a:xfrm>
            <a:off x="6780213" y="3189288"/>
            <a:ext cx="198437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58" name="Rounded Rectangle 57"/>
          <p:cNvSpPr/>
          <p:nvPr/>
        </p:nvSpPr>
        <p:spPr>
          <a:xfrm>
            <a:off x="7491413" y="3189288"/>
            <a:ext cx="196850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59" name="Rounded Rectangle 58"/>
          <p:cNvSpPr/>
          <p:nvPr/>
        </p:nvSpPr>
        <p:spPr>
          <a:xfrm>
            <a:off x="8191500" y="3189288"/>
            <a:ext cx="196850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32211" name="TextBox 66"/>
          <p:cNvSpPr txBox="1">
            <a:spLocks noChangeArrowheads="1"/>
          </p:cNvSpPr>
          <p:nvPr/>
        </p:nvSpPr>
        <p:spPr bwMode="auto">
          <a:xfrm>
            <a:off x="839788" y="4972050"/>
            <a:ext cx="617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b="0">
                <a:latin typeface="Calibri" pitchFamily="34" charset="0"/>
                <a:cs typeface="Arial" charset="0"/>
              </a:rPr>
              <a:t>All      experience all cache misses and run slowly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1385888" y="4995863"/>
            <a:ext cx="196850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1" name="Rounded Rectangle 70"/>
          <p:cNvSpPr/>
          <p:nvPr/>
        </p:nvSpPr>
        <p:spPr>
          <a:xfrm>
            <a:off x="4530725" y="2312988"/>
            <a:ext cx="198438" cy="4841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3" name="Rounded Rectangle 72"/>
          <p:cNvSpPr/>
          <p:nvPr/>
        </p:nvSpPr>
        <p:spPr>
          <a:xfrm>
            <a:off x="3833813" y="3609975"/>
            <a:ext cx="180975" cy="5000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4" name="Rounded Rectangle 73"/>
          <p:cNvSpPr/>
          <p:nvPr/>
        </p:nvSpPr>
        <p:spPr>
          <a:xfrm>
            <a:off x="4548188" y="3609975"/>
            <a:ext cx="180975" cy="5000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0" name="Rounded Rectangle 79"/>
          <p:cNvSpPr/>
          <p:nvPr/>
        </p:nvSpPr>
        <p:spPr>
          <a:xfrm>
            <a:off x="5230813" y="3609975"/>
            <a:ext cx="179387" cy="5000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83" name="Straight Connector 82"/>
          <p:cNvCxnSpPr/>
          <p:nvPr/>
        </p:nvCxnSpPr>
        <p:spPr>
          <a:xfrm rot="5400000">
            <a:off x="1884363" y="6042025"/>
            <a:ext cx="1001712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2218" name="TextBox 90"/>
          <p:cNvSpPr txBox="1">
            <a:spLocks noChangeArrowheads="1"/>
          </p:cNvSpPr>
          <p:nvPr/>
        </p:nvSpPr>
        <p:spPr bwMode="auto">
          <a:xfrm>
            <a:off x="3776663" y="6530975"/>
            <a:ext cx="612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time</a:t>
            </a:r>
          </a:p>
        </p:txBody>
      </p:sp>
      <p:sp>
        <p:nvSpPr>
          <p:cNvPr id="732219" name="TextBox 96"/>
          <p:cNvSpPr txBox="1">
            <a:spLocks noChangeArrowheads="1"/>
          </p:cNvSpPr>
          <p:nvPr/>
        </p:nvSpPr>
        <p:spPr bwMode="auto">
          <a:xfrm>
            <a:off x="1633538" y="5465763"/>
            <a:ext cx="738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1</a:t>
            </a:r>
          </a:p>
        </p:txBody>
      </p:sp>
      <p:sp>
        <p:nvSpPr>
          <p:cNvPr id="732220" name="TextBox 97"/>
          <p:cNvSpPr txBox="1">
            <a:spLocks noChangeArrowheads="1"/>
          </p:cNvSpPr>
          <p:nvPr/>
        </p:nvSpPr>
        <p:spPr bwMode="auto">
          <a:xfrm>
            <a:off x="1641475" y="5707063"/>
            <a:ext cx="738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2</a:t>
            </a:r>
          </a:p>
        </p:txBody>
      </p:sp>
      <p:sp>
        <p:nvSpPr>
          <p:cNvPr id="732221" name="TextBox 98"/>
          <p:cNvSpPr txBox="1">
            <a:spLocks noChangeArrowheads="1"/>
          </p:cNvSpPr>
          <p:nvPr/>
        </p:nvSpPr>
        <p:spPr bwMode="auto">
          <a:xfrm>
            <a:off x="1635125" y="5949950"/>
            <a:ext cx="738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3</a:t>
            </a:r>
          </a:p>
        </p:txBody>
      </p:sp>
      <p:sp>
        <p:nvSpPr>
          <p:cNvPr id="732222" name="TextBox 99"/>
          <p:cNvSpPr txBox="1">
            <a:spLocks noChangeArrowheads="1"/>
          </p:cNvSpPr>
          <p:nvPr/>
        </p:nvSpPr>
        <p:spPr bwMode="auto">
          <a:xfrm>
            <a:off x="1639888" y="6181725"/>
            <a:ext cx="738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4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2392363" y="6297613"/>
            <a:ext cx="1622425" cy="2333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5" name="Rounded Rectangle 104"/>
          <p:cNvSpPr/>
          <p:nvPr/>
        </p:nvSpPr>
        <p:spPr>
          <a:xfrm>
            <a:off x="2395538" y="5581650"/>
            <a:ext cx="1620837" cy="2333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6" name="Rounded Rectangle 105"/>
          <p:cNvSpPr/>
          <p:nvPr/>
        </p:nvSpPr>
        <p:spPr>
          <a:xfrm>
            <a:off x="2392363" y="5821363"/>
            <a:ext cx="1622425" cy="23495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7" name="Rounded Rectangle 106"/>
          <p:cNvSpPr/>
          <p:nvPr/>
        </p:nvSpPr>
        <p:spPr>
          <a:xfrm>
            <a:off x="2392363" y="6061075"/>
            <a:ext cx="1620837" cy="23495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8" name="Rounded Rectangle 107"/>
          <p:cNvSpPr/>
          <p:nvPr/>
        </p:nvSpPr>
        <p:spPr>
          <a:xfrm>
            <a:off x="4016375" y="5581650"/>
            <a:ext cx="342900" cy="2333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9" name="Rounded Rectangle 108"/>
          <p:cNvSpPr/>
          <p:nvPr/>
        </p:nvSpPr>
        <p:spPr>
          <a:xfrm>
            <a:off x="4383088" y="5815013"/>
            <a:ext cx="2286000" cy="2349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0" name="Rounded Rectangle 109"/>
          <p:cNvSpPr/>
          <p:nvPr/>
        </p:nvSpPr>
        <p:spPr>
          <a:xfrm>
            <a:off x="4389438" y="6061075"/>
            <a:ext cx="2286000" cy="2349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1" name="Rounded Rectangle 110"/>
          <p:cNvSpPr/>
          <p:nvPr/>
        </p:nvSpPr>
        <p:spPr>
          <a:xfrm>
            <a:off x="4389438" y="6310313"/>
            <a:ext cx="2286000" cy="2333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81" name="Straight Connector 80"/>
          <p:cNvCxnSpPr/>
          <p:nvPr/>
        </p:nvCxnSpPr>
        <p:spPr>
          <a:xfrm rot="10800000" flipV="1">
            <a:off x="2370138" y="6532563"/>
            <a:ext cx="6027737" cy="11112"/>
          </a:xfrm>
          <a:prstGeom prst="line">
            <a:avLst/>
          </a:prstGeom>
          <a:ln>
            <a:solidFill>
              <a:srgbClr val="000000"/>
            </a:solidFill>
            <a:head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6200000" flipH="1">
            <a:off x="6141244" y="6076157"/>
            <a:ext cx="1085850" cy="17462"/>
          </a:xfrm>
          <a:prstGeom prst="line">
            <a:avLst/>
          </a:prstGeom>
          <a:ln w="15875">
            <a:solidFill>
              <a:srgbClr val="00B05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4260850" y="2212975"/>
            <a:ext cx="198438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7" name="Rounded Rectangle 86"/>
          <p:cNvSpPr/>
          <p:nvPr/>
        </p:nvSpPr>
        <p:spPr>
          <a:xfrm>
            <a:off x="4264025" y="2312988"/>
            <a:ext cx="198438" cy="4841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8" name="Rounded Rectangle 87"/>
          <p:cNvSpPr/>
          <p:nvPr/>
        </p:nvSpPr>
        <p:spPr>
          <a:xfrm>
            <a:off x="4794250" y="2212975"/>
            <a:ext cx="198438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9" name="Rounded Rectangle 88"/>
          <p:cNvSpPr/>
          <p:nvPr/>
        </p:nvSpPr>
        <p:spPr>
          <a:xfrm>
            <a:off x="4797425" y="2312988"/>
            <a:ext cx="198438" cy="4841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102" name="Straight Arrow Connector 101"/>
          <p:cNvCxnSpPr>
            <a:endCxn id="7" idx="0"/>
          </p:cNvCxnSpPr>
          <p:nvPr/>
        </p:nvCxnSpPr>
        <p:spPr>
          <a:xfrm rot="5400000">
            <a:off x="4541838" y="2127250"/>
            <a:ext cx="171450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7" idx="2"/>
          </p:cNvCxnSpPr>
          <p:nvPr/>
        </p:nvCxnSpPr>
        <p:spPr>
          <a:xfrm rot="16200000" flipH="1">
            <a:off x="4515644" y="2959894"/>
            <a:ext cx="225425" cy="158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endCxn id="88" idx="0"/>
          </p:cNvCxnSpPr>
          <p:nvPr/>
        </p:nvCxnSpPr>
        <p:spPr>
          <a:xfrm>
            <a:off x="4646613" y="2032000"/>
            <a:ext cx="247650" cy="1809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endCxn id="86" idx="0"/>
          </p:cNvCxnSpPr>
          <p:nvPr/>
        </p:nvCxnSpPr>
        <p:spPr>
          <a:xfrm rot="10800000" flipV="1">
            <a:off x="4360863" y="2041525"/>
            <a:ext cx="266700" cy="17145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88" idx="2"/>
          </p:cNvCxnSpPr>
          <p:nvPr/>
        </p:nvCxnSpPr>
        <p:spPr>
          <a:xfrm rot="5400000">
            <a:off x="4663282" y="2832893"/>
            <a:ext cx="215900" cy="246063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86" idx="2"/>
          </p:cNvCxnSpPr>
          <p:nvPr/>
        </p:nvCxnSpPr>
        <p:spPr>
          <a:xfrm rot="16200000" flipH="1">
            <a:off x="4382294" y="2826544"/>
            <a:ext cx="225425" cy="26828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Rounded Rectangle 135"/>
          <p:cNvSpPr/>
          <p:nvPr/>
        </p:nvSpPr>
        <p:spPr>
          <a:xfrm>
            <a:off x="4016375" y="5819775"/>
            <a:ext cx="342900" cy="2333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37" name="Rounded Rectangle 136"/>
          <p:cNvSpPr/>
          <p:nvPr/>
        </p:nvSpPr>
        <p:spPr>
          <a:xfrm>
            <a:off x="4016375" y="6067425"/>
            <a:ext cx="342900" cy="2333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32245" name="Title 1"/>
          <p:cNvSpPr>
            <a:spLocks/>
          </p:cNvSpPr>
          <p:nvPr/>
        </p:nvSpPr>
        <p:spPr bwMode="auto">
          <a:xfrm>
            <a:off x="457200" y="889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eaLnBrk="1" hangingPunct="1"/>
            <a:r>
              <a:rPr lang="en-US" sz="3200" dirty="0">
                <a:solidFill>
                  <a:srgbClr val="000000"/>
                </a:solidFill>
                <a:cs typeface="Arial" charset="0"/>
              </a:rPr>
              <a:t>Problem with </a:t>
            </a: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WS Scheduler:</a:t>
            </a:r>
            <a:r>
              <a:rPr lang="en-US" sz="3200" dirty="0">
                <a:solidFill>
                  <a:srgbClr val="000000"/>
                </a:solidFill>
                <a:cs typeface="Arial" charset="0"/>
              </a:rPr>
              <a:t/>
            </a:r>
            <a:br>
              <a:rPr lang="en-US" sz="3200" dirty="0">
                <a:solidFill>
                  <a:srgbClr val="000000"/>
                </a:solidFill>
                <a:cs typeface="Arial" charset="0"/>
              </a:rPr>
            </a:br>
            <a:r>
              <a:rPr lang="en-US" sz="3200" dirty="0">
                <a:solidFill>
                  <a:srgbClr val="000000"/>
                </a:solidFill>
                <a:cs typeface="Arial" charset="0"/>
              </a:rPr>
              <a:t>Ignoring cache affinity</a:t>
            </a:r>
            <a:r>
              <a:rPr lang="en-US" sz="3200" b="0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732246" name="Text Box 87"/>
          <p:cNvSpPr txBox="1">
            <a:spLocks noChangeArrowheads="1"/>
          </p:cNvSpPr>
          <p:nvPr/>
        </p:nvSpPr>
        <p:spPr bwMode="auto">
          <a:xfrm>
            <a:off x="901700" y="1370013"/>
            <a:ext cx="1406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>
                <a:latin typeface="Calibri" pitchFamily="34" charset="0"/>
                <a:cs typeface="Arial" charset="0"/>
              </a:rPr>
              <a:t>Hierarchy</a:t>
            </a:r>
          </a:p>
        </p:txBody>
      </p:sp>
      <p:sp>
        <p:nvSpPr>
          <p:cNvPr id="732247" name="Text Box 88"/>
          <p:cNvSpPr txBox="1">
            <a:spLocks noChangeArrowheads="1"/>
          </p:cNvSpPr>
          <p:nvPr/>
        </p:nvSpPr>
        <p:spPr bwMode="auto">
          <a:xfrm>
            <a:off x="5091113" y="1377950"/>
            <a:ext cx="184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>
                <a:latin typeface="Calibri" pitchFamily="34" charset="0"/>
                <a:cs typeface="Arial" charset="0"/>
              </a:rPr>
              <a:t>Computation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7355E-7 -7.25127E-6 C -0.02154 -0.04975 -0.04308 -0.0995 -0.06826 -0.12888 C -0.09345 -0.15827 -0.12402 -0.1733 -0.15129 -0.17701 C -0.17856 -0.18071 -0.20914 -0.17053 -0.23189 -0.1504 C -0.25465 -0.13027 -0.27132 -0.09325 -0.28782 -0.05623 " pathEditMode="relative" ptsTypes="aaaaA">
                                      <p:cBhvr>
                                        <p:cTn id="3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7629E-6 -7.25127E-6 C -0.0198 -0.05762 -0.03943 -0.11523 -0.07191 -0.14392 C -0.10439 -0.17261 -0.16033 -0.18649 -0.19472 -0.17192 C -0.22911 -0.15734 -0.2536 -0.1069 -0.27792 -0.05623 " pathEditMode="relative" ptsTypes="aaaA">
                                      <p:cBhvr>
                                        <p:cTn id="4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7355E-7 -7.25127E-6 C -0.03283 -0.05831 -0.06548 -0.11639 -0.09188 -0.14554 C -0.11829 -0.17469 -0.13774 -0.17238 -0.15876 -0.17516 C -0.17978 -0.17793 -0.19923 -0.18256 -0.21834 -0.16197 C -0.23745 -0.14138 -0.25534 -0.09649 -0.27305 -0.05137 " pathEditMode="relative" ptsTypes="aaaaA">
                                      <p:cBhvr>
                                        <p:cTn id="4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61" grpId="0"/>
      <p:bldP spid="62" grpId="0" animBg="1"/>
      <p:bldP spid="63" grpId="0"/>
      <p:bldP spid="64" grpId="0" animBg="1"/>
      <p:bldP spid="65" grpId="0"/>
      <p:bldP spid="73" grpId="0" animBg="1"/>
      <p:bldP spid="73" grpId="1" animBg="1"/>
      <p:bldP spid="74" grpId="0" animBg="1"/>
      <p:bldP spid="74" grpId="1" animBg="1"/>
      <p:bldP spid="80" grpId="0" animBg="1"/>
      <p:bldP spid="80" grpId="1" animBg="1"/>
      <p:bldP spid="109" grpId="0" animBg="1"/>
      <p:bldP spid="110" grpId="0" animBg="1"/>
      <p:bldP spid="1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2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" y="1071563"/>
            <a:ext cx="8884920" cy="5397500"/>
          </a:xfrm>
        </p:spPr>
        <p:txBody>
          <a:bodyPr/>
          <a:lstStyle/>
          <a:p>
            <a:r>
              <a:rPr lang="en-US" dirty="0" smtClean="0"/>
              <a:t> Modeling the Multicore Hierarchy</a:t>
            </a:r>
          </a:p>
          <a:p>
            <a:pPr lvl="2"/>
            <a:r>
              <a:rPr lang="en-US" dirty="0" smtClean="0"/>
              <a:t>PMH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Algorithm Designer’s model exposing Hierarchy</a:t>
            </a:r>
          </a:p>
          <a:p>
            <a:pPr lvl="2"/>
            <a:r>
              <a:rPr lang="en-US" dirty="0" smtClean="0"/>
              <a:t>Multi-BSP model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Quest for a Simplified Hierarchy Abstraction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Algorithm Designer’s model abstracting Hierarchy</a:t>
            </a:r>
          </a:p>
          <a:p>
            <a:pPr lvl="2"/>
            <a:r>
              <a:rPr lang="en-US" dirty="0" smtClean="0"/>
              <a:t>Parallel Cache-Oblivious (PCO) model</a:t>
            </a:r>
          </a:p>
          <a:p>
            <a:pPr lvl="2"/>
            <a:endParaRPr lang="en-US" sz="1000" dirty="0" smtClean="0"/>
          </a:p>
          <a:p>
            <a:r>
              <a:rPr lang="en-US" dirty="0" smtClean="0"/>
              <a:t> Space-Bounded Schedulers</a:t>
            </a:r>
          </a:p>
          <a:p>
            <a:pPr lvl="2"/>
            <a:r>
              <a:rPr lang="en-US" dirty="0" smtClean="0"/>
              <a:t>Revisit PCO model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96" name="Rectangle 88"/>
          <p:cNvSpPr>
            <a:spLocks noChangeArrowheads="1"/>
          </p:cNvSpPr>
          <p:nvPr/>
        </p:nvSpPr>
        <p:spPr bwMode="auto">
          <a:xfrm>
            <a:off x="0" y="6386513"/>
            <a:ext cx="9144000" cy="471487"/>
          </a:xfrm>
          <a:prstGeom prst="rect">
            <a:avLst/>
          </a:prstGeom>
          <a:solidFill>
            <a:schemeClr val="bg1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778500" y="2365375"/>
            <a:ext cx="2841625" cy="2232025"/>
          </a:xfrm>
          <a:prstGeom prst="roundRect">
            <a:avLst/>
          </a:prstGeom>
          <a:solidFill>
            <a:srgbClr val="B3D6D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Rounded Rectangle 6"/>
          <p:cNvSpPr/>
          <p:nvPr/>
        </p:nvSpPr>
        <p:spPr>
          <a:xfrm>
            <a:off x="4283075" y="2219325"/>
            <a:ext cx="196850" cy="6365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" name="Rounded Rectangle 7"/>
          <p:cNvSpPr/>
          <p:nvPr/>
        </p:nvSpPr>
        <p:spPr>
          <a:xfrm>
            <a:off x="5951538" y="2814638"/>
            <a:ext cx="431800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9" name="Rounded Rectangle 8"/>
          <p:cNvSpPr/>
          <p:nvPr/>
        </p:nvSpPr>
        <p:spPr>
          <a:xfrm>
            <a:off x="6664325" y="2814638"/>
            <a:ext cx="430213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" name="Rounded Rectangle 9"/>
          <p:cNvSpPr/>
          <p:nvPr/>
        </p:nvSpPr>
        <p:spPr>
          <a:xfrm>
            <a:off x="7373938" y="2814638"/>
            <a:ext cx="431800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" name="Rounded Rectangle 10"/>
          <p:cNvSpPr/>
          <p:nvPr/>
        </p:nvSpPr>
        <p:spPr>
          <a:xfrm>
            <a:off x="8074025" y="2814638"/>
            <a:ext cx="431800" cy="13700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734216" name="Straight Arrow Connector 12"/>
          <p:cNvCxnSpPr>
            <a:cxnSpLocks noChangeShapeType="1"/>
          </p:cNvCxnSpPr>
          <p:nvPr/>
        </p:nvCxnSpPr>
        <p:spPr bwMode="auto">
          <a:xfrm flipH="1">
            <a:off x="4619625" y="1908175"/>
            <a:ext cx="1346200" cy="133350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>
            <a:off x="5922963" y="1900238"/>
            <a:ext cx="1276350" cy="46513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4218" name="TextBox 18"/>
          <p:cNvSpPr txBox="1">
            <a:spLocks noChangeArrowheads="1"/>
          </p:cNvSpPr>
          <p:nvPr/>
        </p:nvSpPr>
        <p:spPr bwMode="auto">
          <a:xfrm>
            <a:off x="7678738" y="1441450"/>
            <a:ext cx="1527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Parallel tasks reading same data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7446962" y="2566988"/>
            <a:ext cx="1368425" cy="317500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6167438" y="2041525"/>
            <a:ext cx="1804987" cy="1368425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06388" y="2041525"/>
            <a:ext cx="2676525" cy="4254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Shared memory</a:t>
            </a:r>
          </a:p>
        </p:txBody>
      </p:sp>
      <p:cxnSp>
        <p:nvCxnSpPr>
          <p:cNvPr id="27" name="Straight Arrow Connector 26"/>
          <p:cNvCxnSpPr>
            <a:stCxn id="5" idx="0"/>
            <a:endCxn id="8" idx="0"/>
          </p:cNvCxnSpPr>
          <p:nvPr/>
        </p:nvCxnSpPr>
        <p:spPr>
          <a:xfrm rot="16200000" flipH="1" flipV="1">
            <a:off x="6458744" y="2074069"/>
            <a:ext cx="449263" cy="10318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0"/>
            <a:endCxn id="9" idx="0"/>
          </p:cNvCxnSpPr>
          <p:nvPr/>
        </p:nvCxnSpPr>
        <p:spPr>
          <a:xfrm rot="16200000" flipH="1" flipV="1">
            <a:off x="6814344" y="2429669"/>
            <a:ext cx="449263" cy="3206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0"/>
            <a:endCxn id="10" idx="0"/>
          </p:cNvCxnSpPr>
          <p:nvPr/>
        </p:nvCxnSpPr>
        <p:spPr>
          <a:xfrm rot="16200000" flipH="1">
            <a:off x="7169944" y="2394744"/>
            <a:ext cx="449263" cy="39052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0"/>
            <a:endCxn id="11" idx="0"/>
          </p:cNvCxnSpPr>
          <p:nvPr/>
        </p:nvCxnSpPr>
        <p:spPr>
          <a:xfrm rot="16200000" flipH="1">
            <a:off x="7519987" y="2044701"/>
            <a:ext cx="449263" cy="109061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4226" name="TextBox 38"/>
          <p:cNvSpPr txBox="1">
            <a:spLocks noChangeArrowheads="1"/>
          </p:cNvSpPr>
          <p:nvPr/>
        </p:nvSpPr>
        <p:spPr bwMode="auto">
          <a:xfrm>
            <a:off x="5862638" y="2768600"/>
            <a:ext cx="63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4MB</a:t>
            </a:r>
          </a:p>
        </p:txBody>
      </p:sp>
      <p:sp>
        <p:nvSpPr>
          <p:cNvPr id="734227" name="TextBox 39"/>
          <p:cNvSpPr txBox="1">
            <a:spLocks noChangeArrowheads="1"/>
          </p:cNvSpPr>
          <p:nvPr/>
        </p:nvSpPr>
        <p:spPr bwMode="auto">
          <a:xfrm>
            <a:off x="5851525" y="2338388"/>
            <a:ext cx="633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5MB</a:t>
            </a:r>
          </a:p>
        </p:txBody>
      </p:sp>
      <p:sp>
        <p:nvSpPr>
          <p:cNvPr id="734228" name="TextBox 40"/>
          <p:cNvSpPr txBox="1">
            <a:spLocks noChangeArrowheads="1"/>
          </p:cNvSpPr>
          <p:nvPr/>
        </p:nvSpPr>
        <p:spPr bwMode="auto">
          <a:xfrm>
            <a:off x="4930775" y="2297113"/>
            <a:ext cx="633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1MB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92088" y="2865438"/>
            <a:ext cx="601662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68375" y="2865438"/>
            <a:ext cx="601663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44663" y="2865438"/>
            <a:ext cx="601662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520950" y="2865438"/>
            <a:ext cx="601663" cy="95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>
            <a:endCxn id="42" idx="0"/>
          </p:cNvCxnSpPr>
          <p:nvPr/>
        </p:nvCxnSpPr>
        <p:spPr>
          <a:xfrm rot="5400000">
            <a:off x="294481" y="2666207"/>
            <a:ext cx="398463" cy="0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092200" y="2665413"/>
            <a:ext cx="398463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1863725" y="2665413"/>
            <a:ext cx="398463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2635250" y="2665413"/>
            <a:ext cx="398463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3662363" y="3330575"/>
            <a:ext cx="544512" cy="126523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606800" y="3319463"/>
            <a:ext cx="633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5MB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359275" y="3330575"/>
            <a:ext cx="544513" cy="12652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303713" y="3319463"/>
            <a:ext cx="6334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5MB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059363" y="3319463"/>
            <a:ext cx="544512" cy="127793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003800" y="3308350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5MB</a:t>
            </a:r>
          </a:p>
        </p:txBody>
      </p:sp>
      <p:cxnSp>
        <p:nvCxnSpPr>
          <p:cNvPr id="66" name="Straight Arrow Connector 65"/>
          <p:cNvCxnSpPr>
            <a:endCxn id="61" idx="0"/>
          </p:cNvCxnSpPr>
          <p:nvPr/>
        </p:nvCxnSpPr>
        <p:spPr>
          <a:xfrm rot="10800000" flipV="1">
            <a:off x="3924300" y="3063875"/>
            <a:ext cx="695325" cy="255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63" idx="0"/>
          </p:cNvCxnSpPr>
          <p:nvPr/>
        </p:nvCxnSpPr>
        <p:spPr>
          <a:xfrm rot="5400000">
            <a:off x="4496593" y="3196432"/>
            <a:ext cx="246063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65" idx="0"/>
          </p:cNvCxnSpPr>
          <p:nvPr/>
        </p:nvCxnSpPr>
        <p:spPr>
          <a:xfrm>
            <a:off x="4627563" y="3063875"/>
            <a:ext cx="693737" cy="2444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161925" y="4021138"/>
            <a:ext cx="661988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76" name="Oval 75"/>
          <p:cNvSpPr/>
          <p:nvPr/>
        </p:nvSpPr>
        <p:spPr>
          <a:xfrm>
            <a:off x="962025" y="4021138"/>
            <a:ext cx="661988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77" name="Oval 76"/>
          <p:cNvSpPr/>
          <p:nvPr/>
        </p:nvSpPr>
        <p:spPr>
          <a:xfrm>
            <a:off x="1731963" y="4021138"/>
            <a:ext cx="663575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78" name="Oval 77"/>
          <p:cNvSpPr/>
          <p:nvPr/>
        </p:nvSpPr>
        <p:spPr>
          <a:xfrm>
            <a:off x="2501900" y="4021138"/>
            <a:ext cx="661988" cy="4635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</a:rPr>
              <a:t>CPU</a:t>
            </a:r>
          </a:p>
        </p:txBody>
      </p:sp>
      <p:cxnSp>
        <p:nvCxnSpPr>
          <p:cNvPr id="79" name="Straight Connector 78"/>
          <p:cNvCxnSpPr>
            <a:stCxn id="42" idx="2"/>
          </p:cNvCxnSpPr>
          <p:nvPr/>
        </p:nvCxnSpPr>
        <p:spPr>
          <a:xfrm rot="16200000" flipH="1">
            <a:off x="395288" y="3919538"/>
            <a:ext cx="198437" cy="1587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1193800" y="3927475"/>
            <a:ext cx="198438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16200000" flipH="1">
            <a:off x="1965325" y="3927475"/>
            <a:ext cx="198438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2736850" y="3919538"/>
            <a:ext cx="198437" cy="1588"/>
          </a:xfrm>
          <a:prstGeom prst="line">
            <a:avLst/>
          </a:pr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4286250" y="2320925"/>
            <a:ext cx="196850" cy="4841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3" name="Rounded Rectangle 72"/>
          <p:cNvSpPr/>
          <p:nvPr/>
        </p:nvSpPr>
        <p:spPr>
          <a:xfrm>
            <a:off x="3833813" y="3609975"/>
            <a:ext cx="180975" cy="5000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4" name="Rounded Rectangle 73"/>
          <p:cNvSpPr/>
          <p:nvPr/>
        </p:nvSpPr>
        <p:spPr>
          <a:xfrm>
            <a:off x="4548188" y="3609975"/>
            <a:ext cx="180975" cy="5000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80" name="Rounded Rectangle 79"/>
          <p:cNvSpPr/>
          <p:nvPr/>
        </p:nvSpPr>
        <p:spPr>
          <a:xfrm>
            <a:off x="5230813" y="3609975"/>
            <a:ext cx="179387" cy="5000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83" name="Straight Connector 82"/>
          <p:cNvCxnSpPr/>
          <p:nvPr/>
        </p:nvCxnSpPr>
        <p:spPr>
          <a:xfrm rot="5400000">
            <a:off x="1884363" y="6042025"/>
            <a:ext cx="1001712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4259" name="TextBox 90"/>
          <p:cNvSpPr txBox="1">
            <a:spLocks noChangeArrowheads="1"/>
          </p:cNvSpPr>
          <p:nvPr/>
        </p:nvSpPr>
        <p:spPr bwMode="auto">
          <a:xfrm>
            <a:off x="3776663" y="6530975"/>
            <a:ext cx="612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time</a:t>
            </a:r>
          </a:p>
        </p:txBody>
      </p:sp>
      <p:sp>
        <p:nvSpPr>
          <p:cNvPr id="734260" name="TextBox 96"/>
          <p:cNvSpPr txBox="1">
            <a:spLocks noChangeArrowheads="1"/>
          </p:cNvSpPr>
          <p:nvPr/>
        </p:nvSpPr>
        <p:spPr bwMode="auto">
          <a:xfrm>
            <a:off x="1633538" y="5465763"/>
            <a:ext cx="738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1</a:t>
            </a:r>
          </a:p>
        </p:txBody>
      </p:sp>
      <p:sp>
        <p:nvSpPr>
          <p:cNvPr id="734261" name="TextBox 97"/>
          <p:cNvSpPr txBox="1">
            <a:spLocks noChangeArrowheads="1"/>
          </p:cNvSpPr>
          <p:nvPr/>
        </p:nvSpPr>
        <p:spPr bwMode="auto">
          <a:xfrm>
            <a:off x="1641475" y="5707063"/>
            <a:ext cx="738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2</a:t>
            </a:r>
          </a:p>
        </p:txBody>
      </p:sp>
      <p:sp>
        <p:nvSpPr>
          <p:cNvPr id="734262" name="TextBox 98"/>
          <p:cNvSpPr txBox="1">
            <a:spLocks noChangeArrowheads="1"/>
          </p:cNvSpPr>
          <p:nvPr/>
        </p:nvSpPr>
        <p:spPr bwMode="auto">
          <a:xfrm>
            <a:off x="1635125" y="5949950"/>
            <a:ext cx="738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3</a:t>
            </a:r>
          </a:p>
        </p:txBody>
      </p:sp>
      <p:sp>
        <p:nvSpPr>
          <p:cNvPr id="734263" name="TextBox 99"/>
          <p:cNvSpPr txBox="1">
            <a:spLocks noChangeArrowheads="1"/>
          </p:cNvSpPr>
          <p:nvPr/>
        </p:nvSpPr>
        <p:spPr bwMode="auto">
          <a:xfrm>
            <a:off x="1639888" y="6181725"/>
            <a:ext cx="738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CPU 4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4937125" y="5581650"/>
            <a:ext cx="457200" cy="2333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5" name="Rounded Rectangle 104"/>
          <p:cNvSpPr/>
          <p:nvPr/>
        </p:nvSpPr>
        <p:spPr>
          <a:xfrm>
            <a:off x="2392363" y="5581650"/>
            <a:ext cx="1622425" cy="2333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6" name="Rounded Rectangle 105"/>
          <p:cNvSpPr/>
          <p:nvPr/>
        </p:nvSpPr>
        <p:spPr>
          <a:xfrm>
            <a:off x="4016375" y="5581650"/>
            <a:ext cx="457200" cy="2333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7" name="Rounded Rectangle 106"/>
          <p:cNvSpPr/>
          <p:nvPr/>
        </p:nvSpPr>
        <p:spPr>
          <a:xfrm>
            <a:off x="4475163" y="5581650"/>
            <a:ext cx="457200" cy="2333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8" name="Rounded Rectangle 107"/>
          <p:cNvSpPr/>
          <p:nvPr/>
        </p:nvSpPr>
        <p:spPr>
          <a:xfrm>
            <a:off x="2384425" y="5816600"/>
            <a:ext cx="342900" cy="2333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9" name="Rounded Rectangle 108"/>
          <p:cNvSpPr/>
          <p:nvPr/>
        </p:nvSpPr>
        <p:spPr>
          <a:xfrm>
            <a:off x="2738438" y="5822950"/>
            <a:ext cx="2286000" cy="2349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0" name="Rounded Rectangle 109"/>
          <p:cNvSpPr/>
          <p:nvPr/>
        </p:nvSpPr>
        <p:spPr>
          <a:xfrm>
            <a:off x="2744788" y="6069013"/>
            <a:ext cx="2286000" cy="2333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1" name="Rounded Rectangle 110"/>
          <p:cNvSpPr/>
          <p:nvPr/>
        </p:nvSpPr>
        <p:spPr>
          <a:xfrm>
            <a:off x="2744788" y="6318250"/>
            <a:ext cx="2286000" cy="2333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34272" name="TextBox 80"/>
          <p:cNvSpPr txBox="1">
            <a:spLocks noChangeArrowheads="1"/>
          </p:cNvSpPr>
          <p:nvPr/>
        </p:nvSpPr>
        <p:spPr bwMode="auto">
          <a:xfrm>
            <a:off x="681038" y="4643438"/>
            <a:ext cx="7478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 b="0">
                <a:latin typeface="Calibri" pitchFamily="34" charset="0"/>
                <a:cs typeface="Arial" charset="0"/>
              </a:rPr>
              <a:t>Pin             task to cache to exploit affinity among subtasks</a:t>
            </a:r>
            <a:r>
              <a:rPr lang="en-US" sz="2800" b="0">
                <a:latin typeface="Calibri" pitchFamily="34" charset="0"/>
                <a:cs typeface="Arial" charset="0"/>
              </a:rPr>
              <a:t>  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6956425" y="3167063"/>
            <a:ext cx="534988" cy="522287"/>
          </a:xfrm>
          <a:prstGeom prst="roundRect">
            <a:avLst/>
          </a:prstGeom>
          <a:solidFill>
            <a:srgbClr val="B3D6D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55" name="Rounded Rectangle 54"/>
          <p:cNvSpPr/>
          <p:nvPr/>
        </p:nvSpPr>
        <p:spPr>
          <a:xfrm>
            <a:off x="6069013" y="3189288"/>
            <a:ext cx="196850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57" name="Rounded Rectangle 56"/>
          <p:cNvSpPr/>
          <p:nvPr/>
        </p:nvSpPr>
        <p:spPr>
          <a:xfrm>
            <a:off x="6780213" y="3189288"/>
            <a:ext cx="198437" cy="5000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cxnSp>
        <p:nvCxnSpPr>
          <p:cNvPr id="87" name="Straight Connector 86"/>
          <p:cNvCxnSpPr/>
          <p:nvPr/>
        </p:nvCxnSpPr>
        <p:spPr>
          <a:xfrm rot="10800000" flipV="1">
            <a:off x="2370138" y="6532563"/>
            <a:ext cx="6027737" cy="11112"/>
          </a:xfrm>
          <a:prstGeom prst="line">
            <a:avLst/>
          </a:prstGeom>
          <a:ln>
            <a:solidFill>
              <a:srgbClr val="000000"/>
            </a:solidFill>
            <a:head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6200000" flipH="1">
            <a:off x="6141244" y="6076157"/>
            <a:ext cx="1085850" cy="17462"/>
          </a:xfrm>
          <a:prstGeom prst="line">
            <a:avLst/>
          </a:prstGeom>
          <a:ln w="15875">
            <a:solidFill>
              <a:srgbClr val="00B05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4876007" y="6076156"/>
            <a:ext cx="1085850" cy="17463"/>
          </a:xfrm>
          <a:prstGeom prst="line">
            <a:avLst/>
          </a:prstGeom>
          <a:ln w="15875">
            <a:solidFill>
              <a:srgbClr val="00B05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ounded Rectangle 91"/>
          <p:cNvSpPr/>
          <p:nvPr/>
        </p:nvSpPr>
        <p:spPr>
          <a:xfrm>
            <a:off x="1277938" y="4746625"/>
            <a:ext cx="717550" cy="349250"/>
          </a:xfrm>
          <a:prstGeom prst="roundRect">
            <a:avLst>
              <a:gd name="adj" fmla="val 19157"/>
            </a:avLst>
          </a:prstGeom>
          <a:solidFill>
            <a:srgbClr val="B3D6D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/>
                </a:solidFill>
              </a:rPr>
              <a:t>5MB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rot="5400000">
            <a:off x="4541838" y="2127250"/>
            <a:ext cx="171450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16200000" flipH="1">
            <a:off x="4515644" y="2959894"/>
            <a:ext cx="225425" cy="158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4646613" y="2032000"/>
            <a:ext cx="247650" cy="1809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10800000" flipV="1">
            <a:off x="4360863" y="2041525"/>
            <a:ext cx="266700" cy="17145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10800000" flipV="1">
            <a:off x="4627563" y="2847975"/>
            <a:ext cx="266700" cy="22542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rot="16200000" flipH="1">
            <a:off x="4382294" y="2826544"/>
            <a:ext cx="225425" cy="26828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Rounded Rectangle 113"/>
          <p:cNvSpPr/>
          <p:nvPr/>
        </p:nvSpPr>
        <p:spPr>
          <a:xfrm>
            <a:off x="4535488" y="2227263"/>
            <a:ext cx="198437" cy="6365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5" name="Rounded Rectangle 114"/>
          <p:cNvSpPr/>
          <p:nvPr/>
        </p:nvSpPr>
        <p:spPr>
          <a:xfrm>
            <a:off x="4538663" y="2327275"/>
            <a:ext cx="198437" cy="4841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6" name="Rounded Rectangle 115"/>
          <p:cNvSpPr/>
          <p:nvPr/>
        </p:nvSpPr>
        <p:spPr>
          <a:xfrm>
            <a:off x="4791075" y="2227263"/>
            <a:ext cx="198438" cy="6365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7" name="Rounded Rectangle 116"/>
          <p:cNvSpPr/>
          <p:nvPr/>
        </p:nvSpPr>
        <p:spPr>
          <a:xfrm>
            <a:off x="4794250" y="2327275"/>
            <a:ext cx="198438" cy="4841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8" name="Rounded Rectangle 117"/>
          <p:cNvSpPr/>
          <p:nvPr/>
        </p:nvSpPr>
        <p:spPr>
          <a:xfrm>
            <a:off x="2390775" y="6057900"/>
            <a:ext cx="342900" cy="2333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9" name="Rounded Rectangle 118"/>
          <p:cNvSpPr/>
          <p:nvPr/>
        </p:nvSpPr>
        <p:spPr>
          <a:xfrm>
            <a:off x="2387600" y="6299200"/>
            <a:ext cx="342900" cy="2349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734292" name="Title 1"/>
          <p:cNvSpPr>
            <a:spLocks/>
          </p:cNvSpPr>
          <p:nvPr/>
        </p:nvSpPr>
        <p:spPr bwMode="auto">
          <a:xfrm>
            <a:off x="457200" y="746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eaLnBrk="1" hangingPunct="1"/>
            <a:r>
              <a:rPr lang="en-US" sz="3200" dirty="0">
                <a:solidFill>
                  <a:srgbClr val="000000"/>
                </a:solidFill>
                <a:cs typeface="Arial" charset="0"/>
              </a:rPr>
              <a:t>Space-Bounded Scheduler</a:t>
            </a:r>
            <a:br>
              <a:rPr lang="en-US" sz="3200" dirty="0">
                <a:solidFill>
                  <a:srgbClr val="000000"/>
                </a:solidFill>
                <a:cs typeface="Arial" charset="0"/>
              </a:rPr>
            </a:br>
            <a:r>
              <a:rPr lang="en-US" sz="3200" dirty="0">
                <a:solidFill>
                  <a:srgbClr val="000000"/>
                </a:solidFill>
                <a:cs typeface="Arial" charset="0"/>
              </a:rPr>
              <a:t>exploits cache affinity</a:t>
            </a:r>
          </a:p>
        </p:txBody>
      </p:sp>
      <p:sp>
        <p:nvSpPr>
          <p:cNvPr id="734293" name="Text Box 86"/>
          <p:cNvSpPr txBox="1">
            <a:spLocks noChangeArrowheads="1"/>
          </p:cNvSpPr>
          <p:nvPr/>
        </p:nvSpPr>
        <p:spPr bwMode="auto">
          <a:xfrm>
            <a:off x="901700" y="1370013"/>
            <a:ext cx="1406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>
                <a:latin typeface="Calibri" pitchFamily="34" charset="0"/>
                <a:cs typeface="Arial" charset="0"/>
              </a:rPr>
              <a:t>Hierarchy</a:t>
            </a:r>
          </a:p>
        </p:txBody>
      </p:sp>
      <p:sp>
        <p:nvSpPr>
          <p:cNvPr id="734294" name="Text Box 87"/>
          <p:cNvSpPr txBox="1">
            <a:spLocks noChangeArrowheads="1"/>
          </p:cNvSpPr>
          <p:nvPr/>
        </p:nvSpPr>
        <p:spPr bwMode="auto">
          <a:xfrm>
            <a:off x="5091113" y="1377950"/>
            <a:ext cx="184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457200" eaLnBrk="1" hangingPunct="1"/>
            <a:r>
              <a:rPr lang="en-US">
                <a:latin typeface="Calibri" pitchFamily="34" charset="0"/>
                <a:cs typeface="Arial" charset="0"/>
              </a:rPr>
              <a:t>Computation</a:t>
            </a:r>
          </a:p>
        </p:txBody>
      </p:sp>
      <p:sp>
        <p:nvSpPr>
          <p:cNvPr id="734295" name="TextBox 52"/>
          <p:cNvSpPr txBox="1">
            <a:spLocks noChangeArrowheads="1"/>
          </p:cNvSpPr>
          <p:nvPr/>
        </p:nvSpPr>
        <p:spPr bwMode="auto">
          <a:xfrm>
            <a:off x="6672263" y="6491288"/>
            <a:ext cx="108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457200" eaLnBrk="1" hangingPunct="1"/>
            <a:r>
              <a:rPr lang="en-US" sz="1800" b="0">
                <a:latin typeface="Calibri" pitchFamily="34" charset="0"/>
                <a:cs typeface="Arial" charset="0"/>
              </a:rPr>
              <a:t>Popular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9211E-6 2.74873E-6 C -0.03786 -0.05484 -0.07486 -0.10944 -0.11898 -0.14392 C -0.16276 -0.17839 -0.20601 -0.1969 -0.26489 -0.20662 C -0.32395 -0.21634 -0.40542 -0.21333 -0.47316 -0.20176 C -0.54073 -0.19019 -0.62776 -0.17099 -0.67135 -0.13721 C -0.71513 -0.10343 -0.7259 -0.05091 -0.7358 0.00162 " pathEditMode="relative" rAng="0" ptsTypes="aaaaaA">
                                      <p:cBhvr>
                                        <p:cTn id="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40959E-7 3.12818E-6 C -0.03196 -0.04605 -0.06375 -0.09209 -0.12072 -0.12379 C -0.1777 -0.15549 -0.26125 -0.1969 -0.34115 -0.18996 C -0.42105 -0.18302 -0.55098 -0.1143 -0.60014 -0.0826 C -0.6493 -0.05091 -0.6427 -0.02545 -0.63609 3.12818E-6 " pathEditMode="relative" rAng="0" ptsTypes="aaaaA">
                                      <p:cBhvr>
                                        <p:cTn id="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00" y="-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1203 C -0.0342 -0.02454 -0.06771 -0.06065 -0.10729 -0.07894 C -0.1467 -0.09746 -0.19844 -0.11435 -0.23802 -0.09885 C -0.27743 -0.08334 -0.32327 -0.02385 -0.34479 0.01389 C -0.36632 0.05162 -0.36684 0.08889 -0.36719 0.12685 " pathEditMode="relative" rAng="0" ptsTypes="aaaaA">
                                      <p:cBhvr>
                                        <p:cTn id="2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903 C -0.02899 -0.05232 -0.05729 -0.09491 -0.09063 -0.11644 C -0.12431 -0.13843 -0.16806 -0.1581 -0.20139 -0.14005 C -0.23507 -0.12176 -0.27379 -0.05139 -0.29201 -0.00695 C -0.31024 0.03773 -0.31059 0.08171 -0.31076 0.12685 " pathEditMode="relative" rAng="0" ptsTypes="aaaaA">
                                      <p:cBhvr>
                                        <p:cTn id="2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648 C -0.01579 -0.03194 -0.03125 -0.07014 -0.0493 -0.08981 C -0.06753 -0.10903 -0.09149 -0.12685 -0.10954 -0.11065 C -0.12777 -0.09444 -0.14895 -0.03148 -0.15885 0.00833 C -0.16892 0.04815 -0.16909 0.08773 -0.16909 0.12778 " pathEditMode="relative" rAng="0" ptsTypes="aaaaA">
                                      <p:cBhvr>
                                        <p:cTn id="3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452E-7 3.36418E-6 C -0.01407 -0.04998 -0.02814 -0.09996 -0.05593 -0.12888 C -0.08372 -0.1578 -0.13601 -0.17099 -0.16641 -0.17353 C -0.1968 -0.17608 -0.21782 -0.1615 -0.23832 -0.14369 C -0.25882 -0.12587 -0.2741 -0.09602 -0.28921 -0.06594 " pathEditMode="relative" ptsTypes="aaaaA">
                                      <p:cBhvr>
                                        <p:cTn id="10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8124E-6 -0.00046 C -0.01842 -0.0546 -0.03666 -0.10851 -0.06462 -0.13767 C -0.09259 -0.16682 -0.13514 -0.17584 -0.16763 -0.17561 C -0.20011 -0.17538 -0.24006 -0.15456 -0.25934 -0.13605 C -0.27862 -0.11754 -0.27897 -0.07682 -0.28296 -0.06502 " pathEditMode="relative" ptsTypes="aaaaA">
                                      <p:cBhvr>
                                        <p:cTn id="11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7355E-7 2.74873E-6 C -0.01476 -0.0479 -0.02952 -0.09556 -0.05454 -0.12564 C -0.07955 -0.15572 -0.11881 -0.17538 -0.15007 -0.18024 C -0.18134 -0.1851 -0.22164 -0.17561 -0.24196 -0.15549 C -0.26229 -0.13536 -0.26697 -0.09741 -0.27166 -0.05946 " pathEditMode="relative" ptsTypes="aaaaA">
                                      <p:cBhvr>
                                        <p:cTn id="11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0474E-6 -7.86673E-6 C -0.03682 -0.04605 -0.07348 -0.09209 -0.12663 -0.1224 C -0.17978 -0.15271 -0.23502 -0.1814 -0.31892 -0.18187 C -0.40281 -0.18233 -0.56627 -0.15595 -0.63036 -0.12564 C -0.69446 -0.09533 -0.69898 -0.04767 -0.70349 -7.86673E-6 " pathEditMode="relative" ptsTypes="aaaaA">
                                      <p:cBhvr>
                                        <p:cTn id="1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53" grpId="0" animBg="1"/>
      <p:bldP spid="61" grpId="0"/>
      <p:bldP spid="62" grpId="0" animBg="1"/>
      <p:bldP spid="63" grpId="0"/>
      <p:bldP spid="64" grpId="0" animBg="1"/>
      <p:bldP spid="65" grpId="0"/>
      <p:bldP spid="71" grpId="0" animBg="1"/>
      <p:bldP spid="71" grpId="1" animBg="1"/>
      <p:bldP spid="71" grpId="2" animBg="1"/>
      <p:bldP spid="73" grpId="0" animBg="1"/>
      <p:bldP spid="73" grpId="1" animBg="1"/>
      <p:bldP spid="74" grpId="0" animBg="1"/>
      <p:bldP spid="74" grpId="1" animBg="1"/>
      <p:bldP spid="80" grpId="0" animBg="1"/>
      <p:bldP spid="80" grpId="1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84" grpId="0" animBg="1"/>
      <p:bldP spid="84" grpId="1" animBg="1"/>
      <p:bldP spid="55" grpId="0" animBg="1"/>
      <p:bldP spid="55" grpId="1" animBg="1"/>
      <p:bldP spid="55" grpId="2" animBg="1"/>
      <p:bldP spid="57" grpId="0" animBg="1"/>
      <p:bldP spid="57" grpId="1" animBg="1"/>
      <p:bldP spid="57" grpId="2" animBg="1"/>
      <p:bldP spid="114" grpId="0" animBg="1"/>
      <p:bldP spid="115" grpId="0" animBg="1"/>
      <p:bldP spid="115" grpId="1" animBg="1"/>
      <p:bldP spid="116" grpId="0" animBg="1"/>
      <p:bldP spid="117" grpId="0" animBg="1"/>
      <p:bldP spid="117" grpId="1" animBg="1"/>
      <p:bldP spid="117" grpId="2" animBg="1"/>
      <p:bldP spid="118" grpId="0" animBg="1"/>
      <p:bldP spid="11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Approach</a:t>
            </a:r>
            <a:endParaRPr lang="en-US" dirty="0"/>
          </a:p>
        </p:txBody>
      </p:sp>
      <p:sp>
        <p:nvSpPr>
          <p:cNvPr id="751620" name="TextBox 51"/>
          <p:cNvSpPr txBox="1">
            <a:spLocks noChangeArrowheads="1"/>
          </p:cNvSpPr>
          <p:nvPr/>
        </p:nvSpPr>
        <p:spPr bwMode="auto">
          <a:xfrm>
            <a:off x="196850" y="871538"/>
            <a:ext cx="975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b="0" dirty="0">
                <a:solidFill>
                  <a:srgbClr val="006EBA"/>
                </a:solidFill>
                <a:cs typeface="Arial" charset="0"/>
              </a:rPr>
              <a:t>Goal: Algorithm analysis should remain lightweight and </a:t>
            </a:r>
            <a:br>
              <a:rPr lang="en-US" b="0" dirty="0">
                <a:solidFill>
                  <a:srgbClr val="006EBA"/>
                </a:solidFill>
                <a:cs typeface="Arial" charset="0"/>
              </a:rPr>
            </a:br>
            <a:r>
              <a:rPr lang="en-US" b="0" dirty="0">
                <a:solidFill>
                  <a:srgbClr val="006EBA"/>
                </a:solidFill>
                <a:cs typeface="Arial" charset="0"/>
              </a:rPr>
              <a:t>  agnostic of the machine specifics</a:t>
            </a:r>
          </a:p>
        </p:txBody>
      </p:sp>
      <p:sp>
        <p:nvSpPr>
          <p:cNvPr id="751621" name="TextBox 234"/>
          <p:cNvSpPr txBox="1">
            <a:spLocks noChangeArrowheads="1"/>
          </p:cNvSpPr>
          <p:nvPr/>
        </p:nvSpPr>
        <p:spPr bwMode="auto">
          <a:xfrm>
            <a:off x="0" y="2055178"/>
            <a:ext cx="571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ts val="1200"/>
              </a:spcBef>
            </a:pPr>
            <a:r>
              <a:rPr lang="en-US" dirty="0">
                <a:cs typeface="Arial" charset="0"/>
              </a:rPr>
              <a:t>Analyze for a single cache </a:t>
            </a:r>
            <a:r>
              <a:rPr lang="en-US" dirty="0" smtClean="0">
                <a:cs typeface="Arial" charset="0"/>
              </a:rPr>
              <a:t>level</a:t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                     using PCO model</a:t>
            </a:r>
            <a:endParaRPr lang="en-US" dirty="0">
              <a:cs typeface="Arial" charset="0"/>
            </a:endParaRP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5819775" y="1631950"/>
            <a:ext cx="2997200" cy="1447800"/>
            <a:chOff x="11010" y="9263"/>
            <a:chExt cx="2592" cy="912"/>
          </a:xfrm>
        </p:grpSpPr>
        <p:sp>
          <p:nvSpPr>
            <p:cNvPr id="236" name="Rectangle 235"/>
            <p:cNvSpPr/>
            <p:nvPr/>
          </p:nvSpPr>
          <p:spPr bwMode="auto">
            <a:xfrm>
              <a:off x="11010" y="9263"/>
              <a:ext cx="2592" cy="3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030538" eaLnBrk="1" hangingPunct="1"/>
              <a:r>
                <a:rPr lang="en-US" sz="1800" b="0">
                  <a:cs typeface="Arial" charset="0"/>
                </a:rPr>
                <a:t>Infinite Size Main Memory</a:t>
              </a: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11491" y="9839"/>
              <a:ext cx="1679" cy="33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030538" eaLnBrk="1" hangingPunct="1"/>
              <a:r>
                <a:rPr lang="en-US" sz="1800" b="0">
                  <a:cs typeface="Arial" charset="0"/>
                </a:rPr>
                <a:t>size-</a:t>
              </a:r>
              <a:r>
                <a:rPr lang="en-US" sz="1800" b="0" i="1">
                  <a:solidFill>
                    <a:srgbClr val="006DC0"/>
                  </a:solidFill>
                  <a:cs typeface="Arial" charset="0"/>
                </a:rPr>
                <a:t>M</a:t>
              </a:r>
              <a:r>
                <a:rPr lang="en-US" sz="1800" b="0">
                  <a:cs typeface="Arial" charset="0"/>
                </a:rPr>
                <a:t> cache</a:t>
              </a:r>
            </a:p>
            <a:p>
              <a:pPr defTabSz="3030538" eaLnBrk="1" hangingPunct="1"/>
              <a:endParaRPr lang="en-US" sz="1800" b="0">
                <a:cs typeface="Arial" charset="0"/>
              </a:endParaRPr>
            </a:p>
          </p:txBody>
        </p:sp>
        <p:cxnSp>
          <p:nvCxnSpPr>
            <p:cNvPr id="751625" name="Straight Connector 237"/>
            <p:cNvCxnSpPr>
              <a:cxnSpLocks noChangeShapeType="1"/>
            </p:cNvCxnSpPr>
            <p:nvPr/>
          </p:nvCxnSpPr>
          <p:spPr bwMode="auto">
            <a:xfrm rot="5400000">
              <a:off x="12211" y="9743"/>
              <a:ext cx="191" cy="1"/>
            </a:xfrm>
            <a:prstGeom prst="line">
              <a:avLst/>
            </a:prstGeom>
            <a:noFill/>
            <a:ln w="635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751626" name="TextBox 241"/>
          <p:cNvSpPr txBox="1">
            <a:spLocks noChangeArrowheads="1"/>
          </p:cNvSpPr>
          <p:nvPr/>
        </p:nvSpPr>
        <p:spPr bwMode="auto">
          <a:xfrm>
            <a:off x="1981200" y="3302000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ts val="1200"/>
              </a:spcBef>
            </a:pPr>
            <a:r>
              <a:rPr lang="en-US" sz="2000" b="0" dirty="0" smtClean="0">
                <a:cs typeface="Arial" charset="0"/>
              </a:rPr>
              <a:t>Unroll </a:t>
            </a:r>
            <a:r>
              <a:rPr lang="en-US" sz="2000" b="0" dirty="0">
                <a:cs typeface="Arial" charset="0"/>
              </a:rPr>
              <a:t>algorithm to tasks that fit in cache</a:t>
            </a:r>
            <a:br>
              <a:rPr lang="en-US" sz="2000" b="0" dirty="0">
                <a:cs typeface="Arial" charset="0"/>
              </a:rPr>
            </a:br>
            <a:r>
              <a:rPr lang="en-US" sz="2000" b="0" dirty="0">
                <a:cs typeface="Arial" charset="0"/>
              </a:rPr>
              <a:t>Analyze each such task separately, starting </a:t>
            </a:r>
            <a:br>
              <a:rPr lang="en-US" sz="2000" b="0" dirty="0">
                <a:cs typeface="Arial" charset="0"/>
              </a:rPr>
            </a:br>
            <a:r>
              <a:rPr lang="en-US" sz="2000" b="0" dirty="0">
                <a:cs typeface="Arial" charset="0"/>
              </a:rPr>
              <a:t>  from an empty cache</a:t>
            </a:r>
          </a:p>
        </p:txBody>
      </p:sp>
      <p:grpSp>
        <p:nvGrpSpPr>
          <p:cNvPr id="3" name="Group 310"/>
          <p:cNvGrpSpPr>
            <a:grpSpLocks/>
          </p:cNvGrpSpPr>
          <p:nvPr/>
        </p:nvGrpSpPr>
        <p:grpSpPr bwMode="auto">
          <a:xfrm>
            <a:off x="76200" y="2700338"/>
            <a:ext cx="1752600" cy="2811462"/>
            <a:chOff x="11658600" y="14706600"/>
            <a:chExt cx="2667000" cy="4878661"/>
          </a:xfrm>
        </p:grpSpPr>
        <p:sp>
          <p:nvSpPr>
            <p:cNvPr id="298" name="Rounded Rectangle 297"/>
            <p:cNvSpPr/>
            <p:nvPr/>
          </p:nvSpPr>
          <p:spPr bwMode="auto">
            <a:xfrm>
              <a:off x="11658600" y="15469665"/>
              <a:ext cx="1142656" cy="167488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tIns="0" anchor="ctr"/>
            <a:lstStyle/>
            <a:p>
              <a:pPr defTabSz="3030538" eaLnBrk="1" hangingPunct="1"/>
              <a:r>
                <a:rPr lang="en-US" sz="1800" b="0" i="1">
                  <a:solidFill>
                    <a:srgbClr val="006DC0"/>
                  </a:solidFill>
                  <a:cs typeface="Arial" charset="0"/>
                </a:rPr>
                <a:t>≤M</a:t>
              </a:r>
            </a:p>
          </p:txBody>
        </p:sp>
        <p:sp>
          <p:nvSpPr>
            <p:cNvPr id="299" name="Rounded Rectangle 298"/>
            <p:cNvSpPr/>
            <p:nvPr/>
          </p:nvSpPr>
          <p:spPr bwMode="auto">
            <a:xfrm>
              <a:off x="12953448" y="15241021"/>
              <a:ext cx="763380" cy="106608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defTabSz="3030538" eaLnBrk="1" hangingPunct="1"/>
              <a:endParaRPr lang="en-US" sz="4400" b="0">
                <a:solidFill>
                  <a:schemeClr val="accent1"/>
                </a:solidFill>
                <a:cs typeface="Arial" charset="0"/>
              </a:endParaRPr>
            </a:p>
          </p:txBody>
        </p:sp>
        <p:sp>
          <p:nvSpPr>
            <p:cNvPr id="300" name="Rounded Rectangle 299"/>
            <p:cNvSpPr/>
            <p:nvPr/>
          </p:nvSpPr>
          <p:spPr bwMode="auto">
            <a:xfrm>
              <a:off x="12992100" y="16612887"/>
              <a:ext cx="686076" cy="106608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defTabSz="3030538" eaLnBrk="1" hangingPunct="1"/>
              <a:endParaRPr lang="en-US" sz="4400" b="0">
                <a:solidFill>
                  <a:schemeClr val="accent1"/>
                </a:solidFill>
                <a:cs typeface="Arial" charset="0"/>
              </a:endParaRPr>
            </a:p>
          </p:txBody>
        </p:sp>
        <p:sp>
          <p:nvSpPr>
            <p:cNvPr id="301" name="Rounded Rectangle 300"/>
            <p:cNvSpPr/>
            <p:nvPr/>
          </p:nvSpPr>
          <p:spPr bwMode="auto">
            <a:xfrm>
              <a:off x="13943910" y="15241021"/>
              <a:ext cx="381690" cy="2209309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defTabSz="3030538" eaLnBrk="1" hangingPunct="1"/>
              <a:endParaRPr lang="en-US" sz="4400" b="0">
                <a:solidFill>
                  <a:schemeClr val="accent1"/>
                </a:solidFill>
                <a:cs typeface="Arial" charset="0"/>
              </a:endParaRPr>
            </a:p>
          </p:txBody>
        </p:sp>
        <p:cxnSp>
          <p:nvCxnSpPr>
            <p:cNvPr id="751632" name="Straight Connector 301"/>
            <p:cNvCxnSpPr>
              <a:cxnSpLocks noChangeShapeType="1"/>
              <a:endCxn id="298" idx="0"/>
            </p:cNvCxnSpPr>
            <p:nvPr/>
          </p:nvCxnSpPr>
          <p:spPr bwMode="auto">
            <a:xfrm rot="10800000" flipV="1">
              <a:off x="12230100" y="14706600"/>
              <a:ext cx="952500" cy="762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51633" name="Straight Connector 302"/>
            <p:cNvCxnSpPr>
              <a:cxnSpLocks noChangeShapeType="1"/>
              <a:endCxn id="299" idx="0"/>
            </p:cNvCxnSpPr>
            <p:nvPr/>
          </p:nvCxnSpPr>
          <p:spPr bwMode="auto">
            <a:xfrm rot="16200000" flipH="1">
              <a:off x="12992100" y="14897100"/>
              <a:ext cx="533400" cy="1524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51634" name="Straight Connector 303"/>
            <p:cNvCxnSpPr>
              <a:cxnSpLocks noChangeShapeType="1"/>
              <a:endCxn id="301" idx="0"/>
            </p:cNvCxnSpPr>
            <p:nvPr/>
          </p:nvCxnSpPr>
          <p:spPr bwMode="auto">
            <a:xfrm>
              <a:off x="13182600" y="14706600"/>
              <a:ext cx="952500" cy="5334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51635" name="Straight Connector 304"/>
            <p:cNvCxnSpPr>
              <a:cxnSpLocks noChangeShapeType="1"/>
              <a:stCxn id="299" idx="2"/>
              <a:endCxn id="300" idx="0"/>
            </p:cNvCxnSpPr>
            <p:nvPr/>
          </p:nvCxnSpPr>
          <p:spPr bwMode="auto">
            <a:xfrm rot="5400000">
              <a:off x="13182600" y="16459200"/>
              <a:ext cx="304800" cy="158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51636" name="Straight Connector 305"/>
            <p:cNvCxnSpPr>
              <a:cxnSpLocks noChangeShapeType="1"/>
              <a:stCxn id="298" idx="2"/>
              <a:endCxn id="309" idx="0"/>
            </p:cNvCxnSpPr>
            <p:nvPr/>
          </p:nvCxnSpPr>
          <p:spPr bwMode="auto">
            <a:xfrm rot="16200000" flipH="1">
              <a:off x="12172950" y="17202150"/>
              <a:ext cx="990600" cy="8763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51637" name="Straight Connector 306"/>
            <p:cNvCxnSpPr>
              <a:cxnSpLocks noChangeShapeType="1"/>
              <a:stCxn id="300" idx="2"/>
              <a:endCxn id="309" idx="0"/>
            </p:cNvCxnSpPr>
            <p:nvPr/>
          </p:nvCxnSpPr>
          <p:spPr bwMode="auto">
            <a:xfrm rot="5400000">
              <a:off x="12992100" y="17792700"/>
              <a:ext cx="457200" cy="228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51638" name="Straight Connector 307"/>
            <p:cNvCxnSpPr>
              <a:cxnSpLocks noChangeShapeType="1"/>
              <a:stCxn id="301" idx="2"/>
              <a:endCxn id="309" idx="0"/>
            </p:cNvCxnSpPr>
            <p:nvPr/>
          </p:nvCxnSpPr>
          <p:spPr bwMode="auto">
            <a:xfrm rot="5400000">
              <a:off x="13277850" y="17278350"/>
              <a:ext cx="685800" cy="10287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09" name="Rounded Rectangle 308"/>
            <p:cNvSpPr/>
            <p:nvPr/>
          </p:nvSpPr>
          <p:spPr bwMode="auto">
            <a:xfrm>
              <a:off x="12192484" y="18136263"/>
              <a:ext cx="1828730" cy="837444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defTabSz="3030538" eaLnBrk="1" hangingPunct="1"/>
              <a:endParaRPr lang="en-US" sz="4400" b="0">
                <a:solidFill>
                  <a:schemeClr val="accent1"/>
                </a:solidFill>
                <a:cs typeface="Arial" charset="0"/>
              </a:endParaRPr>
            </a:p>
          </p:txBody>
        </p:sp>
        <p:cxnSp>
          <p:nvCxnSpPr>
            <p:cNvPr id="751640" name="Straight Connector 309"/>
            <p:cNvCxnSpPr>
              <a:cxnSpLocks noChangeShapeType="1"/>
              <a:stCxn id="309" idx="2"/>
            </p:cNvCxnSpPr>
            <p:nvPr/>
          </p:nvCxnSpPr>
          <p:spPr bwMode="auto">
            <a:xfrm rot="16200000" flipH="1">
              <a:off x="12804719" y="19275482"/>
              <a:ext cx="611461" cy="809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751641" name="TextBox 322"/>
          <p:cNvSpPr txBox="1">
            <a:spLocks noChangeArrowheads="1"/>
          </p:cNvSpPr>
          <p:nvPr/>
        </p:nvSpPr>
        <p:spPr bwMode="auto">
          <a:xfrm>
            <a:off x="0" y="5654993"/>
            <a:ext cx="91440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spcBef>
                <a:spcPts val="1200"/>
              </a:spcBef>
            </a:pPr>
            <a:r>
              <a:rPr lang="en-US" dirty="0">
                <a:solidFill>
                  <a:srgbClr val="FF0000"/>
                </a:solidFill>
                <a:cs typeface="Arial" charset="0"/>
              </a:rPr>
              <a:t>Cache complexity</a:t>
            </a:r>
            <a:r>
              <a:rPr lang="en-US" dirty="0">
                <a:solidFill>
                  <a:srgbClr val="006DC0"/>
                </a:solidFill>
                <a:cs typeface="Arial" charset="0"/>
              </a:rPr>
              <a:t> Q*(M) </a:t>
            </a:r>
            <a:r>
              <a:rPr lang="en-US" dirty="0">
                <a:cs typeface="Arial" charset="0"/>
              </a:rPr>
              <a:t>= Total # of</a:t>
            </a:r>
            <a:r>
              <a:rPr lang="en-US" dirty="0">
                <a:solidFill>
                  <a:srgbClr val="006DC0"/>
                </a:solidFill>
                <a:cs typeface="Arial" charset="0"/>
              </a:rPr>
              <a:t> </a:t>
            </a:r>
            <a:r>
              <a:rPr lang="en-US" dirty="0">
                <a:cs typeface="Arial" charset="0"/>
              </a:rPr>
              <a:t>misses, </a:t>
            </a:r>
            <a:br>
              <a:rPr lang="en-US" dirty="0">
                <a:cs typeface="Arial" charset="0"/>
              </a:rPr>
            </a:br>
            <a:r>
              <a:rPr lang="en-US" dirty="0">
                <a:cs typeface="Arial" charset="0"/>
              </a:rPr>
              <a:t>                                             summed across all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</a:t>
            </a:r>
            <a:r>
              <a:rPr lang="en-US" dirty="0" smtClean="0"/>
              <a:t>Bounds</a:t>
            </a:r>
            <a:endParaRPr lang="en-US" dirty="0"/>
          </a:p>
        </p:txBody>
      </p:sp>
      <p:sp>
        <p:nvSpPr>
          <p:cNvPr id="752644" name="TextBox 384"/>
          <p:cNvSpPr txBox="1">
            <a:spLocks noChangeArrowheads="1"/>
          </p:cNvSpPr>
          <p:nvPr/>
        </p:nvSpPr>
        <p:spPr bwMode="auto">
          <a:xfrm>
            <a:off x="289561" y="2327275"/>
            <a:ext cx="877824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spcBef>
                <a:spcPts val="1200"/>
              </a:spcBef>
            </a:pPr>
            <a:r>
              <a:rPr lang="en-US" b="0" dirty="0">
                <a:solidFill>
                  <a:srgbClr val="FF0000"/>
                </a:solidFill>
                <a:cs typeface="Arial" charset="0"/>
              </a:rPr>
              <a:t>Cache costs:</a:t>
            </a:r>
            <a:r>
              <a:rPr lang="en-US" b="0" dirty="0">
                <a:cs typeface="Arial" charset="0"/>
              </a:rPr>
              <a:t>  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optimal ∑</a:t>
            </a:r>
            <a:r>
              <a:rPr lang="en-US" b="0" baseline="-25000" dirty="0">
                <a:solidFill>
                  <a:srgbClr val="006DC0"/>
                </a:solidFill>
                <a:cs typeface="Arial" charset="0"/>
              </a:rPr>
              <a:t>levels </a:t>
            </a:r>
            <a:r>
              <a:rPr lang="en-US" b="0" i="1" dirty="0">
                <a:solidFill>
                  <a:srgbClr val="006DC0"/>
                </a:solidFill>
                <a:cs typeface="Arial" charset="0"/>
              </a:rPr>
              <a:t>Q</a:t>
            </a:r>
            <a:r>
              <a:rPr lang="en-US" b="0" baseline="30000" dirty="0">
                <a:solidFill>
                  <a:srgbClr val="006DC0"/>
                </a:solidFill>
                <a:cs typeface="Arial" charset="0"/>
              </a:rPr>
              <a:t>*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(</a:t>
            </a:r>
            <a:r>
              <a:rPr lang="en-US" b="0" i="1" dirty="0">
                <a:solidFill>
                  <a:srgbClr val="006DC0"/>
                </a:solidFill>
                <a:cs typeface="Arial" charset="0"/>
              </a:rPr>
              <a:t>M</a:t>
            </a:r>
            <a:r>
              <a:rPr lang="en-US" b="0" i="1" baseline="-25000" dirty="0">
                <a:solidFill>
                  <a:srgbClr val="006DC0"/>
                </a:solidFill>
                <a:cs typeface="Arial" charset="0"/>
              </a:rPr>
              <a:t>i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) x </a:t>
            </a:r>
            <a:r>
              <a:rPr lang="en-US" b="0" i="1" dirty="0" err="1">
                <a:solidFill>
                  <a:srgbClr val="006DC0"/>
                </a:solidFill>
                <a:cs typeface="Arial" charset="0"/>
              </a:rPr>
              <a:t>C</a:t>
            </a:r>
            <a:r>
              <a:rPr lang="en-US" b="0" i="1" baseline="-25000" dirty="0" err="1">
                <a:solidFill>
                  <a:srgbClr val="006DC0"/>
                </a:solidFill>
                <a:cs typeface="Arial" charset="0"/>
              </a:rPr>
              <a:t>i</a:t>
            </a:r>
            <a:endParaRPr lang="en-US" b="0" i="1" baseline="-25000" dirty="0">
              <a:solidFill>
                <a:srgbClr val="006DC0"/>
              </a:solidFill>
              <a:cs typeface="Arial" charset="0"/>
            </a:endParaRPr>
          </a:p>
          <a:p>
            <a:pPr algn="l" eaLnBrk="1" hangingPunct="1">
              <a:spcBef>
                <a:spcPts val="1200"/>
              </a:spcBef>
            </a:pPr>
            <a:r>
              <a:rPr lang="en-US" b="0" dirty="0">
                <a:cs typeface="Arial" charset="0"/>
              </a:rPr>
              <a:t>        where </a:t>
            </a:r>
            <a:r>
              <a:rPr lang="en-US" b="0" i="1" dirty="0" err="1">
                <a:solidFill>
                  <a:srgbClr val="006DC0"/>
                </a:solidFill>
                <a:cs typeface="Arial" charset="0"/>
              </a:rPr>
              <a:t>C</a:t>
            </a:r>
            <a:r>
              <a:rPr lang="en-US" b="0" i="1" baseline="-25000" dirty="0" err="1">
                <a:solidFill>
                  <a:srgbClr val="006DC0"/>
                </a:solidFill>
                <a:cs typeface="Arial" charset="0"/>
              </a:rPr>
              <a:t>i</a:t>
            </a:r>
            <a:r>
              <a:rPr lang="en-US" b="0" i="1" baseline="-25000" dirty="0">
                <a:solidFill>
                  <a:srgbClr val="006DC0"/>
                </a:solidFill>
                <a:cs typeface="Arial" charset="0"/>
              </a:rPr>
              <a:t>  </a:t>
            </a:r>
            <a:r>
              <a:rPr lang="en-US" b="0" dirty="0">
                <a:cs typeface="Arial" charset="0"/>
              </a:rPr>
              <a:t>is the miss cost for level </a:t>
            </a:r>
            <a:r>
              <a:rPr lang="en-US" b="0" i="1" dirty="0">
                <a:solidFill>
                  <a:srgbClr val="006DC0"/>
                </a:solidFill>
                <a:cs typeface="Arial" charset="0"/>
              </a:rPr>
              <a:t>i</a:t>
            </a:r>
            <a:r>
              <a:rPr lang="en-US" b="0" dirty="0">
                <a:cs typeface="Arial" charset="0"/>
              </a:rPr>
              <a:t> caches</a:t>
            </a:r>
          </a:p>
          <a:p>
            <a:pPr algn="l" eaLnBrk="1" hangingPunct="1">
              <a:spcBef>
                <a:spcPts val="1200"/>
              </a:spcBef>
            </a:pPr>
            <a:r>
              <a:rPr lang="en-US" b="0" dirty="0">
                <a:solidFill>
                  <a:srgbClr val="FF0000"/>
                </a:solidFill>
                <a:cs typeface="Arial" charset="0"/>
              </a:rPr>
              <a:t>Running time:</a:t>
            </a:r>
            <a:r>
              <a:rPr lang="en-US" b="0" dirty="0">
                <a:cs typeface="Arial" charset="0"/>
              </a:rPr>
              <a:t> for “sufficiently </a:t>
            </a:r>
            <a:r>
              <a:rPr lang="en-US" b="0" dirty="0" smtClean="0">
                <a:cs typeface="Arial" charset="0"/>
              </a:rPr>
              <a:t>balanced” computations</a:t>
            </a:r>
            <a:r>
              <a:rPr lang="en-US" b="0" dirty="0">
                <a:cs typeface="Arial" charset="0"/>
              </a:rPr>
              <a:t>:</a:t>
            </a:r>
          </a:p>
          <a:p>
            <a:pPr algn="l" eaLnBrk="1" hangingPunct="1">
              <a:spcBef>
                <a:spcPts val="1200"/>
              </a:spcBef>
            </a:pPr>
            <a:r>
              <a:rPr lang="en-US" b="0" dirty="0">
                <a:cs typeface="Arial" charset="0"/>
              </a:rPr>
              <a:t>         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optimal </a:t>
            </a:r>
            <a:r>
              <a:rPr lang="en-US" b="0" i="1" dirty="0">
                <a:solidFill>
                  <a:srgbClr val="006DC0"/>
                </a:solidFill>
                <a:cs typeface="Arial" charset="0"/>
              </a:rPr>
              <a:t>O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(∑</a:t>
            </a:r>
            <a:r>
              <a:rPr lang="en-US" b="0" baseline="-25000" dirty="0" err="1">
                <a:solidFill>
                  <a:srgbClr val="006DC0"/>
                </a:solidFill>
                <a:cs typeface="Arial" charset="0"/>
              </a:rPr>
              <a:t>levels</a:t>
            </a:r>
            <a:r>
              <a:rPr lang="en-US" b="0" i="1" dirty="0" err="1">
                <a:solidFill>
                  <a:srgbClr val="006DC0"/>
                </a:solidFill>
                <a:cs typeface="Arial" charset="0"/>
              </a:rPr>
              <a:t>Q</a:t>
            </a:r>
            <a:r>
              <a:rPr lang="en-US" b="0" baseline="30000" dirty="0">
                <a:solidFill>
                  <a:srgbClr val="006DC0"/>
                </a:solidFill>
                <a:cs typeface="Arial" charset="0"/>
              </a:rPr>
              <a:t>*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(</a:t>
            </a:r>
            <a:r>
              <a:rPr lang="en-US" b="0" i="1" dirty="0">
                <a:solidFill>
                  <a:srgbClr val="006DC0"/>
                </a:solidFill>
                <a:cs typeface="Arial" charset="0"/>
              </a:rPr>
              <a:t>M</a:t>
            </a:r>
            <a:r>
              <a:rPr lang="en-US" b="0" i="1" baseline="-25000" dirty="0">
                <a:solidFill>
                  <a:srgbClr val="006DC0"/>
                </a:solidFill>
                <a:cs typeface="Arial" charset="0"/>
              </a:rPr>
              <a:t>i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) x </a:t>
            </a:r>
            <a:r>
              <a:rPr lang="en-US" b="0" i="1" dirty="0" err="1">
                <a:solidFill>
                  <a:srgbClr val="006DC0"/>
                </a:solidFill>
                <a:cs typeface="Arial" charset="0"/>
              </a:rPr>
              <a:t>C</a:t>
            </a:r>
            <a:r>
              <a:rPr lang="en-US" b="0" i="1" baseline="-25000" dirty="0" err="1">
                <a:solidFill>
                  <a:srgbClr val="006DC0"/>
                </a:solidFill>
                <a:cs typeface="Arial" charset="0"/>
              </a:rPr>
              <a:t>i</a:t>
            </a:r>
            <a:r>
              <a:rPr lang="en-US" b="0" baseline="-25000" dirty="0">
                <a:solidFill>
                  <a:srgbClr val="006DC0"/>
                </a:solidFill>
                <a:cs typeface="Arial" charset="0"/>
              </a:rPr>
              <a:t> 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/ </a:t>
            </a:r>
            <a:r>
              <a:rPr lang="en-US" b="0" i="1" dirty="0">
                <a:solidFill>
                  <a:srgbClr val="006DC0"/>
                </a:solidFill>
                <a:cs typeface="Arial" charset="0"/>
              </a:rPr>
              <a:t>P)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 time on </a:t>
            </a:r>
            <a:r>
              <a:rPr lang="en-US" b="0" i="1" dirty="0">
                <a:solidFill>
                  <a:srgbClr val="006DC0"/>
                </a:solidFill>
                <a:cs typeface="Arial" charset="0"/>
              </a:rPr>
              <a:t>P</a:t>
            </a:r>
            <a:r>
              <a:rPr lang="en-US" b="0" dirty="0">
                <a:solidFill>
                  <a:srgbClr val="006DC0"/>
                </a:solidFill>
                <a:cs typeface="Arial" charset="0"/>
              </a:rPr>
              <a:t> cores</a:t>
            </a:r>
          </a:p>
          <a:p>
            <a:pPr algn="l" eaLnBrk="1" hangingPunct="1">
              <a:spcBef>
                <a:spcPts val="1200"/>
              </a:spcBef>
            </a:pPr>
            <a:endParaRPr lang="en-US" sz="2000" dirty="0">
              <a:solidFill>
                <a:srgbClr val="006DC0"/>
              </a:solidFill>
              <a:cs typeface="Arial" charset="0"/>
            </a:endParaRPr>
          </a:p>
          <a:p>
            <a:pPr algn="l" eaLnBrk="1" hangingPunct="1">
              <a:spcBef>
                <a:spcPts val="1200"/>
              </a:spcBef>
            </a:pPr>
            <a:r>
              <a:rPr lang="en-US" dirty="0">
                <a:cs typeface="Arial" charset="0"/>
              </a:rPr>
              <a:t>Our </a:t>
            </a:r>
            <a:r>
              <a:rPr lang="en-US" dirty="0" smtClean="0">
                <a:cs typeface="Arial" charset="0"/>
              </a:rPr>
              <a:t>theorem on running time also </a:t>
            </a:r>
            <a:r>
              <a:rPr lang="en-US" dirty="0">
                <a:cs typeface="Arial" charset="0"/>
              </a:rPr>
              <a:t>allows arbitrary imbalance, </a:t>
            </a:r>
            <a:r>
              <a:rPr lang="en-US" dirty="0" smtClean="0">
                <a:cs typeface="Arial" charset="0"/>
              </a:rPr>
              <a:t>with </a:t>
            </a:r>
            <a:r>
              <a:rPr lang="en-US" dirty="0">
                <a:cs typeface="Arial" charset="0"/>
              </a:rPr>
              <a:t>the performance depending on </a:t>
            </a:r>
            <a:r>
              <a:rPr lang="en-US" dirty="0" smtClean="0">
                <a:cs typeface="Arial" charset="0"/>
              </a:rPr>
              <a:t>an imbalance penalty</a:t>
            </a:r>
            <a:endParaRPr lang="en-US" dirty="0">
              <a:cs typeface="Arial" charset="0"/>
            </a:endParaRPr>
          </a:p>
        </p:txBody>
      </p:sp>
      <p:sp>
        <p:nvSpPr>
          <p:cNvPr id="752645" name="Text Box 5"/>
          <p:cNvSpPr txBox="1">
            <a:spLocks noChangeArrowheads="1"/>
          </p:cNvSpPr>
          <p:nvPr/>
        </p:nvSpPr>
        <p:spPr bwMode="auto">
          <a:xfrm>
            <a:off x="182563" y="1087438"/>
            <a:ext cx="8961437" cy="8223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dirty="0"/>
              <a:t> Guarantees provided by our Space-Bounded </a:t>
            </a:r>
            <a:br>
              <a:rPr lang="en-US" dirty="0"/>
            </a:br>
            <a:r>
              <a:rPr lang="en-US" dirty="0"/>
              <a:t>   Scheduler: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4736" y="594360"/>
            <a:ext cx="50706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 [Blelloch, Fineman, G, Simhadri ‘11]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Imbalance Penalty</a:t>
            </a:r>
            <a:endParaRPr lang="en-US" dirty="0"/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Tree-of-Caches</a:t>
            </a:r>
          </a:p>
          <a:p>
            <a:r>
              <a:rPr lang="en-US" dirty="0"/>
              <a:t> Each </a:t>
            </a:r>
            <a:r>
              <a:rPr lang="en-US" dirty="0" err="1"/>
              <a:t>subtree</a:t>
            </a:r>
            <a:r>
              <a:rPr lang="en-US" dirty="0"/>
              <a:t> has a given amount of compute &amp; </a:t>
            </a:r>
            <a:br>
              <a:rPr lang="en-US" dirty="0"/>
            </a:br>
            <a:r>
              <a:rPr lang="en-US" dirty="0"/>
              <a:t>   cache resources</a:t>
            </a:r>
          </a:p>
          <a:p>
            <a:r>
              <a:rPr lang="en-US" dirty="0"/>
              <a:t> To avoid cache misses from migrating tasks,</a:t>
            </a:r>
            <a:br>
              <a:rPr lang="en-US" dirty="0"/>
            </a:br>
            <a:r>
              <a:rPr lang="en-US" dirty="0"/>
              <a:t>    would like to </a:t>
            </a:r>
            <a:r>
              <a:rPr lang="en-US" dirty="0">
                <a:solidFill>
                  <a:srgbClr val="FF0000"/>
                </a:solidFill>
              </a:rPr>
              <a:t>assign/pin task to a </a:t>
            </a:r>
            <a:r>
              <a:rPr lang="en-US" dirty="0" err="1">
                <a:solidFill>
                  <a:srgbClr val="FF0000"/>
                </a:solidFill>
              </a:rPr>
              <a:t>subtree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But any given program task may not match both</a:t>
            </a:r>
          </a:p>
          <a:p>
            <a:pPr lvl="2"/>
            <a:r>
              <a:rPr lang="en-US" dirty="0"/>
              <a:t>E.g., May need large cache but few </a:t>
            </a:r>
            <a:r>
              <a:rPr lang="en-US" dirty="0" smtClean="0"/>
              <a:t>processors</a:t>
            </a:r>
          </a:p>
          <a:p>
            <a:r>
              <a:rPr lang="en-US" dirty="0" smtClean="0"/>
              <a:t> We extend PCO with a cost metric that charges</a:t>
            </a:r>
            <a:br>
              <a:rPr lang="en-US" dirty="0" smtClean="0"/>
            </a:br>
            <a:r>
              <a:rPr lang="en-US" dirty="0" smtClean="0"/>
              <a:t>    for such space-parallelism imbalance</a:t>
            </a:r>
          </a:p>
          <a:p>
            <a:pPr lvl="2"/>
            <a:r>
              <a:rPr lang="en-US" dirty="0" smtClean="0"/>
              <a:t>Attribute of algorithm, not hierarchy</a:t>
            </a:r>
          </a:p>
          <a:p>
            <a:pPr lvl="2"/>
            <a:r>
              <a:rPr lang="en-US" dirty="0" smtClean="0"/>
              <a:t>Need minor additional assumption on hierarchy</a:t>
            </a:r>
            <a:endParaRPr lang="en-US" dirty="0"/>
          </a:p>
          <a:p>
            <a:pPr lvl="1">
              <a:buFont typeface="Times" pitchFamily="18" charset="0"/>
              <a:buNone/>
            </a:pPr>
            <a:endParaRPr lang="en-US" dirty="0"/>
          </a:p>
          <a:p>
            <a:pPr lvl="1">
              <a:buFont typeface="Times" pitchFamily="18" charset="0"/>
              <a:buNone/>
            </a:pPr>
            <a:endParaRPr lang="en-US" dirty="0"/>
          </a:p>
          <a:p>
            <a:pPr lvl="2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Multi-core Computing Lectures: </a:t>
            </a:r>
            <a:br>
              <a:rPr lang="en-US" dirty="0" smtClean="0"/>
            </a:br>
            <a:r>
              <a:rPr lang="en-US" b="0" dirty="0" smtClean="0"/>
              <a:t>Progress-to-date on Key Open Questions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704340"/>
            <a:ext cx="8788400" cy="3614420"/>
          </a:xfrm>
        </p:spPr>
        <p:txBody>
          <a:bodyPr/>
          <a:lstStyle/>
          <a:p>
            <a:r>
              <a:rPr lang="en-US" dirty="0" smtClean="0"/>
              <a:t> How to formally model multi-core hierarchies?</a:t>
            </a:r>
          </a:p>
          <a:p>
            <a:r>
              <a:rPr lang="en-US" dirty="0" smtClean="0"/>
              <a:t> What is the Algorithm Designer’s model?</a:t>
            </a:r>
          </a:p>
          <a:p>
            <a:r>
              <a:rPr lang="en-US" dirty="0" smtClean="0"/>
              <a:t> What runtime task scheduler should be used?</a:t>
            </a:r>
          </a:p>
          <a:p>
            <a:r>
              <a:rPr lang="en-US" dirty="0" smtClean="0"/>
              <a:t> What are the new algorithmic techniques?</a:t>
            </a:r>
          </a:p>
          <a:p>
            <a:r>
              <a:rPr lang="en-US" dirty="0" smtClean="0"/>
              <a:t> How do the algorithms perform in practice?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3558" y="5120640"/>
            <a:ext cx="4187365" cy="104644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NEXT UP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Lecture #3: Extensions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" y="1010603"/>
            <a:ext cx="8788400" cy="4399597"/>
          </a:xfrm>
        </p:spPr>
        <p:txBody>
          <a:bodyPr/>
          <a:lstStyle/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</a:t>
            </a:r>
            <a:r>
              <a:rPr lang="en-US" sz="1300" b="0" dirty="0" err="1" smtClean="0">
                <a:solidFill>
                  <a:srgbClr val="000000"/>
                </a:solidFill>
              </a:rPr>
              <a:t>Alpern</a:t>
            </a:r>
            <a:r>
              <a:rPr lang="en-US" sz="1300" b="0" dirty="0" smtClean="0">
                <a:solidFill>
                  <a:srgbClr val="000000"/>
                </a:solidFill>
              </a:rPr>
              <a:t>, Carter, </a:t>
            </a:r>
            <a:r>
              <a:rPr lang="en-US" sz="1300" b="0" dirty="0" err="1" smtClean="0">
                <a:solidFill>
                  <a:srgbClr val="000000"/>
                </a:solidFill>
              </a:rPr>
              <a:t>Ferrante</a:t>
            </a:r>
            <a:r>
              <a:rPr lang="en-US" sz="1300" b="0" dirty="0" smtClean="0">
                <a:solidFill>
                  <a:srgbClr val="000000"/>
                </a:solidFill>
              </a:rPr>
              <a:t> ‘93] B. </a:t>
            </a:r>
            <a:r>
              <a:rPr lang="en-US" sz="1300" b="0" dirty="0" err="1" smtClean="0">
                <a:solidFill>
                  <a:srgbClr val="000000"/>
                </a:solidFill>
              </a:rPr>
              <a:t>Alpern</a:t>
            </a:r>
            <a:r>
              <a:rPr lang="en-US" sz="1300" b="0" dirty="0" smtClean="0">
                <a:solidFill>
                  <a:srgbClr val="000000"/>
                </a:solidFill>
              </a:rPr>
              <a:t>, L. Carter, and J. </a:t>
            </a:r>
            <a:r>
              <a:rPr lang="en-US" sz="1300" b="0" dirty="0" err="1" smtClean="0">
                <a:solidFill>
                  <a:srgbClr val="000000"/>
                </a:solidFill>
              </a:rPr>
              <a:t>Ferrante</a:t>
            </a:r>
            <a:r>
              <a:rPr lang="en-US" sz="1300" b="0" dirty="0" smtClean="0">
                <a:solidFill>
                  <a:srgbClr val="000000"/>
                </a:solidFill>
              </a:rPr>
              <a:t>. Modeling parallel computers as memory hierarchies.  Programming Models for Massively Parallel Computers, 1993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[Arge, Goodrich, Nelson, </a:t>
            </a:r>
            <a:r>
              <a:rPr lang="en-US" sz="1300" b="0" dirty="0" err="1" smtClean="0">
                <a:solidFill>
                  <a:srgbClr val="000000"/>
                </a:solidFill>
              </a:rPr>
              <a:t>Sitchinava</a:t>
            </a:r>
            <a:r>
              <a:rPr lang="en-US" sz="1300" b="0" dirty="0" smtClean="0">
                <a:solidFill>
                  <a:srgbClr val="000000"/>
                </a:solidFill>
              </a:rPr>
              <a:t> ‘08] L. Arge, M. T. Goodrich, M. Nelson, and N. </a:t>
            </a:r>
            <a:r>
              <a:rPr lang="en-US" sz="1300" b="0" dirty="0" err="1" smtClean="0">
                <a:solidFill>
                  <a:srgbClr val="000000"/>
                </a:solidFill>
              </a:rPr>
              <a:t>Sitchinava</a:t>
            </a:r>
            <a:r>
              <a:rPr lang="en-US" sz="1300" b="0" dirty="0" smtClean="0">
                <a:solidFill>
                  <a:srgbClr val="000000"/>
                </a:solidFill>
              </a:rPr>
              <a:t>. Fundamental parallel algorithms for private-cache chip multiprocessors. ACM SPAA, 2008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[Blelloch et al. ‘08] G. E. Blelloch, R. A. Chowdhury, P. B. Gibbons, V. Ramachandran, S. Chen, and M. Kozuch. Provably good multicore cache performance for divide-and-conquer algorithms. ACM-SIAM SODA, 2008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[Blelloch, Fineman, G, Simhadri ‘11] G. E. Blelloch, J. T. Fineman, P. B. Gibbons, and H. V. Simhadri. Scheduling Irregular Parallel Computations on Hierarchical Caches. ACM SPAA, 2011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[Chowdhury, </a:t>
            </a:r>
            <a:r>
              <a:rPr lang="en-US" sz="1300" b="0" dirty="0" err="1" smtClean="0">
                <a:solidFill>
                  <a:srgbClr val="000000"/>
                </a:solidFill>
              </a:rPr>
              <a:t>Silvestri</a:t>
            </a:r>
            <a:r>
              <a:rPr lang="en-US" sz="1300" b="0" dirty="0" smtClean="0">
                <a:solidFill>
                  <a:srgbClr val="000000"/>
                </a:solidFill>
              </a:rPr>
              <a:t>, Blakeley, Ramachandran ‘10] R. A. Chowdhury, F. </a:t>
            </a:r>
            <a:r>
              <a:rPr lang="en-US" sz="1300" b="0" dirty="0" err="1" smtClean="0">
                <a:solidFill>
                  <a:srgbClr val="000000"/>
                </a:solidFill>
              </a:rPr>
              <a:t>Silvestri</a:t>
            </a:r>
            <a:r>
              <a:rPr lang="en-US" sz="1300" b="0" dirty="0" smtClean="0">
                <a:solidFill>
                  <a:srgbClr val="000000"/>
                </a:solidFill>
              </a:rPr>
              <a:t>, B. Blakeley, and V. Ramachandran. Oblivious algorithms for multicores and network of processors. IPDPS, 2010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</a:t>
            </a:r>
            <a:r>
              <a:rPr lang="en-US" sz="1300" b="0" dirty="0" err="1" smtClean="0">
                <a:solidFill>
                  <a:srgbClr val="000000"/>
                </a:solidFill>
              </a:rPr>
              <a:t>Frigo</a:t>
            </a:r>
            <a:r>
              <a:rPr lang="en-US" sz="1300" b="0" dirty="0" smtClean="0">
                <a:solidFill>
                  <a:srgbClr val="000000"/>
                </a:solidFill>
              </a:rPr>
              <a:t> et al. ’99] M. </a:t>
            </a:r>
            <a:r>
              <a:rPr lang="en-US" sz="1300" b="0" dirty="0" err="1" smtClean="0">
                <a:solidFill>
                  <a:srgbClr val="000000"/>
                </a:solidFill>
              </a:rPr>
              <a:t>Frigo</a:t>
            </a:r>
            <a:r>
              <a:rPr lang="en-US" sz="1300" b="0" dirty="0" smtClean="0">
                <a:solidFill>
                  <a:srgbClr val="000000"/>
                </a:solidFill>
              </a:rPr>
              <a:t>, C. E. Leiserson, H. </a:t>
            </a:r>
            <a:r>
              <a:rPr lang="en-US" sz="1300" b="0" dirty="0" err="1" smtClean="0">
                <a:solidFill>
                  <a:srgbClr val="000000"/>
                </a:solidFill>
              </a:rPr>
              <a:t>Prokop</a:t>
            </a:r>
            <a:r>
              <a:rPr lang="en-US" sz="1300" b="0" dirty="0" smtClean="0">
                <a:solidFill>
                  <a:srgbClr val="000000"/>
                </a:solidFill>
              </a:rPr>
              <a:t>, and S. Ramachandran. Cache-Oblivious Algorithms. IEEE FOCS 1999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[Valiant ‘08] L. G. Valiant. A bridging model for multi-core computing. ESA, 2008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[Vitter ‘01] J. S. Vitter. External memory algorithms and data structures. ACM Computing Surveys 33:2, (2001)</a:t>
            </a:r>
          </a:p>
          <a:p>
            <a:pPr>
              <a:buNone/>
            </a:pPr>
            <a:endParaRPr lang="en-US" sz="1300" b="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3" name="Text Box 13"/>
          <p:cNvSpPr txBox="1">
            <a:spLocks noChangeArrowheads="1"/>
          </p:cNvSpPr>
          <p:nvPr/>
        </p:nvSpPr>
        <p:spPr bwMode="auto">
          <a:xfrm>
            <a:off x="365125" y="5233988"/>
            <a:ext cx="8437563" cy="558800"/>
          </a:xfrm>
          <a:prstGeom prst="rect">
            <a:avLst/>
          </a:prstGeom>
          <a:solidFill>
            <a:srgbClr val="66FF66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up to 1 TB Main Memory</a:t>
            </a:r>
          </a:p>
        </p:txBody>
      </p:sp>
      <p:sp>
        <p:nvSpPr>
          <p:cNvPr id="640071" name="Text Box 71"/>
          <p:cNvSpPr txBox="1">
            <a:spLocks noChangeArrowheads="1"/>
          </p:cNvSpPr>
          <p:nvPr/>
        </p:nvSpPr>
        <p:spPr bwMode="auto">
          <a:xfrm>
            <a:off x="4289425" y="2767013"/>
            <a:ext cx="503238" cy="8223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4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>
                <a:solidFill>
                  <a:schemeClr val="folHlink"/>
                </a:solidFill>
              </a:rPr>
              <a:t>…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220663" y="1611313"/>
            <a:ext cx="3922712" cy="3186112"/>
            <a:chOff x="-14" y="673"/>
            <a:chExt cx="2471" cy="2007"/>
          </a:xfrm>
        </p:grpSpPr>
        <p:sp>
          <p:nvSpPr>
            <p:cNvPr id="640048" name="Rectangle 48"/>
            <p:cNvSpPr>
              <a:spLocks noChangeArrowheads="1"/>
            </p:cNvSpPr>
            <p:nvPr/>
          </p:nvSpPr>
          <p:spPr bwMode="auto">
            <a:xfrm>
              <a:off x="1367" y="673"/>
              <a:ext cx="997" cy="1591"/>
            </a:xfrm>
            <a:prstGeom prst="rect">
              <a:avLst/>
            </a:prstGeom>
            <a:solidFill>
              <a:srgbClr val="C0C0C0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047" name="Rectangle 47"/>
            <p:cNvSpPr>
              <a:spLocks noChangeArrowheads="1"/>
            </p:cNvSpPr>
            <p:nvPr/>
          </p:nvSpPr>
          <p:spPr bwMode="auto">
            <a:xfrm>
              <a:off x="65" y="686"/>
              <a:ext cx="997" cy="1591"/>
            </a:xfrm>
            <a:prstGeom prst="rect">
              <a:avLst/>
            </a:prstGeom>
            <a:solidFill>
              <a:srgbClr val="C0C0C0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012" name="Text Box 12"/>
            <p:cNvSpPr txBox="1">
              <a:spLocks noChangeArrowheads="1"/>
            </p:cNvSpPr>
            <p:nvPr/>
          </p:nvSpPr>
          <p:spPr bwMode="auto">
            <a:xfrm>
              <a:off x="63" y="2328"/>
              <a:ext cx="2299" cy="352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24MB Shared L3 Cache</a:t>
              </a:r>
              <a:endParaRPr lang="en-US" sz="9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-14" y="771"/>
              <a:ext cx="1168" cy="1552"/>
              <a:chOff x="634" y="771"/>
              <a:chExt cx="1168" cy="1552"/>
            </a:xfrm>
          </p:grpSpPr>
          <p:sp>
            <p:nvSpPr>
              <p:cNvPr id="640006" name="Line 6"/>
              <p:cNvSpPr>
                <a:spLocks noChangeShapeType="1"/>
              </p:cNvSpPr>
              <p:nvPr/>
            </p:nvSpPr>
            <p:spPr bwMode="auto">
              <a:xfrm>
                <a:off x="1205" y="123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007" name="Oval 7"/>
              <p:cNvSpPr>
                <a:spLocks noChangeArrowheads="1"/>
              </p:cNvSpPr>
              <p:nvPr/>
            </p:nvSpPr>
            <p:spPr bwMode="auto">
              <a:xfrm>
                <a:off x="734" y="771"/>
                <a:ext cx="947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008" name="Text Box 8"/>
              <p:cNvSpPr txBox="1">
                <a:spLocks noChangeArrowheads="1"/>
              </p:cNvSpPr>
              <p:nvPr/>
            </p:nvSpPr>
            <p:spPr bwMode="auto">
              <a:xfrm>
                <a:off x="634" y="789"/>
                <a:ext cx="1168" cy="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7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 HW threads</a:t>
                </a:r>
              </a:p>
            </p:txBody>
          </p:sp>
          <p:sp>
            <p:nvSpPr>
              <p:cNvPr id="640009" name="Text Box 9"/>
              <p:cNvSpPr txBox="1">
                <a:spLocks noChangeArrowheads="1"/>
              </p:cNvSpPr>
              <p:nvPr/>
            </p:nvSpPr>
            <p:spPr bwMode="auto">
              <a:xfrm>
                <a:off x="912" y="1393"/>
                <a:ext cx="582" cy="294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32KB</a:t>
                </a:r>
              </a:p>
            </p:txBody>
          </p:sp>
          <p:sp>
            <p:nvSpPr>
              <p:cNvPr id="640010" name="Line 10"/>
              <p:cNvSpPr>
                <a:spLocks noChangeShapeType="1"/>
              </p:cNvSpPr>
              <p:nvPr/>
            </p:nvSpPr>
            <p:spPr bwMode="auto">
              <a:xfrm>
                <a:off x="1214" y="1683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011" name="Text Box 11"/>
              <p:cNvSpPr txBox="1">
                <a:spLocks noChangeArrowheads="1"/>
              </p:cNvSpPr>
              <p:nvPr/>
            </p:nvSpPr>
            <p:spPr bwMode="auto">
              <a:xfrm>
                <a:off x="824" y="1855"/>
                <a:ext cx="765" cy="294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256KB</a:t>
                </a:r>
              </a:p>
            </p:txBody>
          </p:sp>
          <p:sp>
            <p:nvSpPr>
              <p:cNvPr id="640023" name="Line 23"/>
              <p:cNvSpPr>
                <a:spLocks noChangeShapeType="1"/>
              </p:cNvSpPr>
              <p:nvPr/>
            </p:nvSpPr>
            <p:spPr bwMode="auto">
              <a:xfrm>
                <a:off x="1206" y="215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1289" y="776"/>
              <a:ext cx="1168" cy="1552"/>
              <a:chOff x="634" y="771"/>
              <a:chExt cx="1168" cy="1552"/>
            </a:xfrm>
          </p:grpSpPr>
          <p:sp>
            <p:nvSpPr>
              <p:cNvPr id="640039" name="Line 39"/>
              <p:cNvSpPr>
                <a:spLocks noChangeShapeType="1"/>
              </p:cNvSpPr>
              <p:nvPr/>
            </p:nvSpPr>
            <p:spPr bwMode="auto">
              <a:xfrm>
                <a:off x="1205" y="123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040" name="Oval 40"/>
              <p:cNvSpPr>
                <a:spLocks noChangeArrowheads="1"/>
              </p:cNvSpPr>
              <p:nvPr/>
            </p:nvSpPr>
            <p:spPr bwMode="auto">
              <a:xfrm>
                <a:off x="734" y="771"/>
                <a:ext cx="947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041" name="Text Box 41"/>
              <p:cNvSpPr txBox="1">
                <a:spLocks noChangeArrowheads="1"/>
              </p:cNvSpPr>
              <p:nvPr/>
            </p:nvSpPr>
            <p:spPr bwMode="auto">
              <a:xfrm>
                <a:off x="634" y="789"/>
                <a:ext cx="1168" cy="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7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 HW threads</a:t>
                </a:r>
              </a:p>
            </p:txBody>
          </p:sp>
          <p:sp>
            <p:nvSpPr>
              <p:cNvPr id="640042" name="Text Box 42"/>
              <p:cNvSpPr txBox="1">
                <a:spLocks noChangeArrowheads="1"/>
              </p:cNvSpPr>
              <p:nvPr/>
            </p:nvSpPr>
            <p:spPr bwMode="auto">
              <a:xfrm>
                <a:off x="912" y="1393"/>
                <a:ext cx="582" cy="294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32KB</a:t>
                </a:r>
              </a:p>
            </p:txBody>
          </p:sp>
          <p:sp>
            <p:nvSpPr>
              <p:cNvPr id="640043" name="Line 43"/>
              <p:cNvSpPr>
                <a:spLocks noChangeShapeType="1"/>
              </p:cNvSpPr>
              <p:nvPr/>
            </p:nvSpPr>
            <p:spPr bwMode="auto">
              <a:xfrm>
                <a:off x="1214" y="1683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044" name="Text Box 44"/>
              <p:cNvSpPr txBox="1">
                <a:spLocks noChangeArrowheads="1"/>
              </p:cNvSpPr>
              <p:nvPr/>
            </p:nvSpPr>
            <p:spPr bwMode="auto">
              <a:xfrm>
                <a:off x="824" y="1855"/>
                <a:ext cx="765" cy="294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256KB</a:t>
                </a:r>
              </a:p>
            </p:txBody>
          </p:sp>
          <p:sp>
            <p:nvSpPr>
              <p:cNvPr id="640045" name="Line 45"/>
              <p:cNvSpPr>
                <a:spLocks noChangeShapeType="1"/>
              </p:cNvSpPr>
              <p:nvPr/>
            </p:nvSpPr>
            <p:spPr bwMode="auto">
              <a:xfrm>
                <a:off x="1206" y="215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0046" name="Text Box 46"/>
            <p:cNvSpPr txBox="1">
              <a:spLocks noChangeArrowheads="1"/>
            </p:cNvSpPr>
            <p:nvPr/>
          </p:nvSpPr>
          <p:spPr bwMode="auto">
            <a:xfrm>
              <a:off x="1048" y="1119"/>
              <a:ext cx="317" cy="51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  <a:br>
                <a:rPr lang="en-US"/>
              </a:br>
              <a:r>
                <a:rPr lang="en-US"/>
                <a:t>…</a:t>
              </a:r>
            </a:p>
          </p:txBody>
        </p:sp>
      </p:grpSp>
      <p:sp>
        <p:nvSpPr>
          <p:cNvPr id="640072" name="Rectangle 72"/>
          <p:cNvSpPr>
            <a:spLocks noChangeArrowheads="1"/>
          </p:cNvSpPr>
          <p:nvPr/>
        </p:nvSpPr>
        <p:spPr bwMode="auto">
          <a:xfrm>
            <a:off x="225425" y="1412875"/>
            <a:ext cx="3889375" cy="3586163"/>
          </a:xfrm>
          <a:prstGeom prst="rect">
            <a:avLst/>
          </a:prstGeom>
          <a:noFill/>
          <a:ln w="50800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0073" name="Text Box 73"/>
          <p:cNvSpPr txBox="1">
            <a:spLocks noChangeArrowheads="1"/>
          </p:cNvSpPr>
          <p:nvPr/>
        </p:nvSpPr>
        <p:spPr bwMode="auto">
          <a:xfrm>
            <a:off x="1390650" y="796925"/>
            <a:ext cx="1485900" cy="519113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folHlink"/>
                </a:solidFill>
              </a:rPr>
              <a:t>socket</a:t>
            </a:r>
          </a:p>
        </p:txBody>
      </p:sp>
      <p:sp>
        <p:nvSpPr>
          <p:cNvPr id="640100" name="Rectangle 10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32-core Xeon </a:t>
            </a:r>
            <a:r>
              <a:rPr lang="en-US" dirty="0"/>
              <a:t>7500 </a:t>
            </a:r>
            <a:r>
              <a:rPr lang="en-US" dirty="0" smtClean="0"/>
              <a:t>Multi-core</a:t>
            </a:r>
            <a:endParaRPr lang="en-US" dirty="0"/>
          </a:p>
        </p:txBody>
      </p:sp>
      <p:grpSp>
        <p:nvGrpSpPr>
          <p:cNvPr id="5" name="Group 102"/>
          <p:cNvGrpSpPr>
            <a:grpSpLocks/>
          </p:cNvGrpSpPr>
          <p:nvPr/>
        </p:nvGrpSpPr>
        <p:grpSpPr bwMode="auto">
          <a:xfrm>
            <a:off x="4989513" y="790575"/>
            <a:ext cx="3922712" cy="4202113"/>
            <a:chOff x="139" y="169"/>
            <a:chExt cx="2471" cy="2647"/>
          </a:xfrm>
        </p:grpSpPr>
        <p:grpSp>
          <p:nvGrpSpPr>
            <p:cNvPr id="6" name="Group 103"/>
            <p:cNvGrpSpPr>
              <a:grpSpLocks/>
            </p:cNvGrpSpPr>
            <p:nvPr/>
          </p:nvGrpSpPr>
          <p:grpSpPr bwMode="auto">
            <a:xfrm>
              <a:off x="139" y="682"/>
              <a:ext cx="2471" cy="2007"/>
              <a:chOff x="-14" y="673"/>
              <a:chExt cx="2471" cy="2007"/>
            </a:xfrm>
          </p:grpSpPr>
          <p:sp>
            <p:nvSpPr>
              <p:cNvPr id="640104" name="Rectangle 104"/>
              <p:cNvSpPr>
                <a:spLocks noChangeArrowheads="1"/>
              </p:cNvSpPr>
              <p:nvPr/>
            </p:nvSpPr>
            <p:spPr bwMode="auto">
              <a:xfrm>
                <a:off x="1367" y="673"/>
                <a:ext cx="997" cy="1591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05" name="Rectangle 105"/>
              <p:cNvSpPr>
                <a:spLocks noChangeArrowheads="1"/>
              </p:cNvSpPr>
              <p:nvPr/>
            </p:nvSpPr>
            <p:spPr bwMode="auto">
              <a:xfrm>
                <a:off x="65" y="686"/>
                <a:ext cx="997" cy="1591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06" name="Text Box 106"/>
              <p:cNvSpPr txBox="1">
                <a:spLocks noChangeArrowheads="1"/>
              </p:cNvSpPr>
              <p:nvPr/>
            </p:nvSpPr>
            <p:spPr bwMode="auto">
              <a:xfrm>
                <a:off x="63" y="2328"/>
                <a:ext cx="2299" cy="352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24MB Shared L3 Cache</a:t>
                </a:r>
                <a:endParaRPr lang="en-US" sz="9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7" name="Group 107"/>
              <p:cNvGrpSpPr>
                <a:grpSpLocks/>
              </p:cNvGrpSpPr>
              <p:nvPr/>
            </p:nvGrpSpPr>
            <p:grpSpPr bwMode="auto">
              <a:xfrm>
                <a:off x="-14" y="771"/>
                <a:ext cx="1168" cy="1552"/>
                <a:chOff x="634" y="771"/>
                <a:chExt cx="1168" cy="1552"/>
              </a:xfrm>
            </p:grpSpPr>
            <p:sp>
              <p:nvSpPr>
                <p:cNvPr id="640108" name="Line 108"/>
                <p:cNvSpPr>
                  <a:spLocks noChangeShapeType="1"/>
                </p:cNvSpPr>
                <p:nvPr/>
              </p:nvSpPr>
              <p:spPr bwMode="auto">
                <a:xfrm>
                  <a:off x="1205" y="123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09" name="Oval 109"/>
                <p:cNvSpPr>
                  <a:spLocks noChangeArrowheads="1"/>
                </p:cNvSpPr>
                <p:nvPr/>
              </p:nvSpPr>
              <p:spPr bwMode="auto">
                <a:xfrm>
                  <a:off x="734" y="771"/>
                  <a:ext cx="947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110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634" y="789"/>
                  <a:ext cx="1168" cy="3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7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2 HW threads</a:t>
                  </a:r>
                </a:p>
              </p:txBody>
            </p:sp>
            <p:sp>
              <p:nvSpPr>
                <p:cNvPr id="640111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912" y="1393"/>
                  <a:ext cx="582" cy="294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32KB</a:t>
                  </a:r>
                </a:p>
              </p:txBody>
            </p:sp>
            <p:sp>
              <p:nvSpPr>
                <p:cNvPr id="640112" name="Line 112"/>
                <p:cNvSpPr>
                  <a:spLocks noChangeShapeType="1"/>
                </p:cNvSpPr>
                <p:nvPr/>
              </p:nvSpPr>
              <p:spPr bwMode="auto">
                <a:xfrm>
                  <a:off x="1214" y="1683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1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824" y="1855"/>
                  <a:ext cx="765" cy="294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256KB</a:t>
                  </a:r>
                </a:p>
              </p:txBody>
            </p:sp>
            <p:sp>
              <p:nvSpPr>
                <p:cNvPr id="640114" name="Line 114"/>
                <p:cNvSpPr>
                  <a:spLocks noChangeShapeType="1"/>
                </p:cNvSpPr>
                <p:nvPr/>
              </p:nvSpPr>
              <p:spPr bwMode="auto">
                <a:xfrm>
                  <a:off x="1206" y="215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15"/>
              <p:cNvGrpSpPr>
                <a:grpSpLocks/>
              </p:cNvGrpSpPr>
              <p:nvPr/>
            </p:nvGrpSpPr>
            <p:grpSpPr bwMode="auto">
              <a:xfrm>
                <a:off x="1289" y="776"/>
                <a:ext cx="1168" cy="1552"/>
                <a:chOff x="634" y="771"/>
                <a:chExt cx="1168" cy="1552"/>
              </a:xfrm>
            </p:grpSpPr>
            <p:sp>
              <p:nvSpPr>
                <p:cNvPr id="640116" name="Line 116"/>
                <p:cNvSpPr>
                  <a:spLocks noChangeShapeType="1"/>
                </p:cNvSpPr>
                <p:nvPr/>
              </p:nvSpPr>
              <p:spPr bwMode="auto">
                <a:xfrm>
                  <a:off x="1205" y="123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17" name="Oval 117"/>
                <p:cNvSpPr>
                  <a:spLocks noChangeArrowheads="1"/>
                </p:cNvSpPr>
                <p:nvPr/>
              </p:nvSpPr>
              <p:spPr bwMode="auto">
                <a:xfrm>
                  <a:off x="734" y="771"/>
                  <a:ext cx="947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11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634" y="789"/>
                  <a:ext cx="1168" cy="3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7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2 HW threads</a:t>
                  </a:r>
                </a:p>
              </p:txBody>
            </p:sp>
            <p:sp>
              <p:nvSpPr>
                <p:cNvPr id="640119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912" y="1393"/>
                  <a:ext cx="582" cy="294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32KB</a:t>
                  </a:r>
                </a:p>
              </p:txBody>
            </p:sp>
            <p:sp>
              <p:nvSpPr>
                <p:cNvPr id="640120" name="Line 120"/>
                <p:cNvSpPr>
                  <a:spLocks noChangeShapeType="1"/>
                </p:cNvSpPr>
                <p:nvPr/>
              </p:nvSpPr>
              <p:spPr bwMode="auto">
                <a:xfrm>
                  <a:off x="1214" y="1683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21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824" y="1855"/>
                  <a:ext cx="765" cy="294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256KB</a:t>
                  </a:r>
                </a:p>
              </p:txBody>
            </p:sp>
            <p:sp>
              <p:nvSpPr>
                <p:cNvPr id="640122" name="Line 122"/>
                <p:cNvSpPr>
                  <a:spLocks noChangeShapeType="1"/>
                </p:cNvSpPr>
                <p:nvPr/>
              </p:nvSpPr>
              <p:spPr bwMode="auto">
                <a:xfrm>
                  <a:off x="1206" y="215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0123" name="Text Box 123"/>
              <p:cNvSpPr txBox="1">
                <a:spLocks noChangeArrowheads="1"/>
              </p:cNvSpPr>
              <p:nvPr/>
            </p:nvSpPr>
            <p:spPr bwMode="auto">
              <a:xfrm>
                <a:off x="1048" y="1119"/>
                <a:ext cx="317" cy="518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8</a:t>
                </a:r>
                <a:br>
                  <a:rPr lang="en-US"/>
                </a:br>
                <a:r>
                  <a:rPr lang="en-US"/>
                  <a:t>…</a:t>
                </a:r>
              </a:p>
            </p:txBody>
          </p:sp>
        </p:grpSp>
        <p:sp>
          <p:nvSpPr>
            <p:cNvPr id="640124" name="Rectangle 124"/>
            <p:cNvSpPr>
              <a:spLocks noChangeArrowheads="1"/>
            </p:cNvSpPr>
            <p:nvPr/>
          </p:nvSpPr>
          <p:spPr bwMode="auto">
            <a:xfrm>
              <a:off x="142" y="557"/>
              <a:ext cx="2450" cy="2259"/>
            </a:xfrm>
            <a:prstGeom prst="rect">
              <a:avLst/>
            </a:prstGeom>
            <a:noFill/>
            <a:ln w="50800" algn="ctr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125" name="Text Box 125"/>
            <p:cNvSpPr txBox="1">
              <a:spLocks noChangeArrowheads="1"/>
            </p:cNvSpPr>
            <p:nvPr/>
          </p:nvSpPr>
          <p:spPr bwMode="auto">
            <a:xfrm>
              <a:off x="876" y="169"/>
              <a:ext cx="936" cy="327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folHlink"/>
                  </a:solidFill>
                </a:rPr>
                <a:t>socket</a:t>
              </a:r>
            </a:p>
          </p:txBody>
        </p:sp>
      </p:grpSp>
      <p:sp>
        <p:nvSpPr>
          <p:cNvPr id="640150" name="Line 150"/>
          <p:cNvSpPr>
            <a:spLocks noChangeShapeType="1"/>
          </p:cNvSpPr>
          <p:nvPr/>
        </p:nvSpPr>
        <p:spPr bwMode="auto">
          <a:xfrm>
            <a:off x="2157413" y="482282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0151" name="Line 151"/>
          <p:cNvSpPr>
            <a:spLocks noChangeShapeType="1"/>
          </p:cNvSpPr>
          <p:nvPr/>
        </p:nvSpPr>
        <p:spPr bwMode="auto">
          <a:xfrm>
            <a:off x="6927850" y="481647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3" name="Text Box 13"/>
          <p:cNvSpPr txBox="1">
            <a:spLocks noChangeArrowheads="1"/>
          </p:cNvSpPr>
          <p:nvPr/>
        </p:nvSpPr>
        <p:spPr bwMode="auto">
          <a:xfrm>
            <a:off x="365125" y="5233988"/>
            <a:ext cx="8437563" cy="535531"/>
          </a:xfrm>
          <a:prstGeom prst="rect">
            <a:avLst/>
          </a:prstGeom>
          <a:solidFill>
            <a:srgbClr val="66FF66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up to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0.5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TB Main Memory</a:t>
            </a:r>
          </a:p>
        </p:txBody>
      </p:sp>
      <p:sp>
        <p:nvSpPr>
          <p:cNvPr id="640071" name="Text Box 71"/>
          <p:cNvSpPr txBox="1">
            <a:spLocks noChangeArrowheads="1"/>
          </p:cNvSpPr>
          <p:nvPr/>
        </p:nvSpPr>
        <p:spPr bwMode="auto">
          <a:xfrm>
            <a:off x="4289425" y="2767013"/>
            <a:ext cx="503238" cy="8223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4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>
                <a:solidFill>
                  <a:schemeClr val="folHlink"/>
                </a:solidFill>
              </a:rPr>
              <a:t>…</a:t>
            </a:r>
          </a:p>
        </p:txBody>
      </p:sp>
      <p:sp>
        <p:nvSpPr>
          <p:cNvPr id="640048" name="Rectangle 48"/>
          <p:cNvSpPr>
            <a:spLocks noChangeArrowheads="1"/>
          </p:cNvSpPr>
          <p:nvPr/>
        </p:nvSpPr>
        <p:spPr bwMode="auto">
          <a:xfrm>
            <a:off x="2413000" y="1611313"/>
            <a:ext cx="1582737" cy="2525712"/>
          </a:xfrm>
          <a:prstGeom prst="rect">
            <a:avLst/>
          </a:prstGeom>
          <a:solidFill>
            <a:srgbClr val="C0C0C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0047" name="Rectangle 47"/>
          <p:cNvSpPr>
            <a:spLocks noChangeArrowheads="1"/>
          </p:cNvSpPr>
          <p:nvPr/>
        </p:nvSpPr>
        <p:spPr bwMode="auto">
          <a:xfrm>
            <a:off x="346075" y="1631950"/>
            <a:ext cx="1582737" cy="2525712"/>
          </a:xfrm>
          <a:prstGeom prst="rect">
            <a:avLst/>
          </a:prstGeom>
          <a:solidFill>
            <a:srgbClr val="C0C0C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0012" name="Text Box 12"/>
          <p:cNvSpPr txBox="1">
            <a:spLocks noChangeArrowheads="1"/>
          </p:cNvSpPr>
          <p:nvPr/>
        </p:nvSpPr>
        <p:spPr bwMode="auto">
          <a:xfrm>
            <a:off x="342900" y="4238625"/>
            <a:ext cx="3649662" cy="535531"/>
          </a:xfrm>
          <a:prstGeom prst="rect">
            <a:avLst/>
          </a:prstGeom>
          <a:solidFill>
            <a:schemeClr val="tx2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12MB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Shared L3 Cache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220663" y="1766888"/>
            <a:ext cx="1854200" cy="2463800"/>
            <a:chOff x="634" y="771"/>
            <a:chExt cx="1168" cy="1552"/>
          </a:xfrm>
        </p:grpSpPr>
        <p:sp>
          <p:nvSpPr>
            <p:cNvPr id="640006" name="Line 6"/>
            <p:cNvSpPr>
              <a:spLocks noChangeShapeType="1"/>
            </p:cNvSpPr>
            <p:nvPr/>
          </p:nvSpPr>
          <p:spPr bwMode="auto">
            <a:xfrm>
              <a:off x="1205" y="1237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0007" name="Oval 7"/>
            <p:cNvSpPr>
              <a:spLocks noChangeArrowheads="1"/>
            </p:cNvSpPr>
            <p:nvPr/>
          </p:nvSpPr>
          <p:spPr bwMode="auto">
            <a:xfrm>
              <a:off x="734" y="771"/>
              <a:ext cx="947" cy="456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640008" name="Text Box 8"/>
            <p:cNvSpPr txBox="1">
              <a:spLocks noChangeArrowheads="1"/>
            </p:cNvSpPr>
            <p:nvPr/>
          </p:nvSpPr>
          <p:spPr bwMode="auto">
            <a:xfrm>
              <a:off x="634" y="789"/>
              <a:ext cx="1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91440" rIns="0" bIns="0">
              <a:spAutoFit/>
            </a:bodyPr>
            <a:lstStyle/>
            <a:p>
              <a:pPr eaLnBrk="1" hangingPunct="1">
                <a:lnSpc>
                  <a:spcPct val="70000"/>
                </a:lnSpc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09" name="Text Box 9"/>
            <p:cNvSpPr txBox="1">
              <a:spLocks noChangeArrowheads="1"/>
            </p:cNvSpPr>
            <p:nvPr/>
          </p:nvSpPr>
          <p:spPr bwMode="auto">
            <a:xfrm>
              <a:off x="912" y="1393"/>
              <a:ext cx="582" cy="279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64KB</a:t>
              </a: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10" name="Line 10"/>
            <p:cNvSpPr>
              <a:spLocks noChangeShapeType="1"/>
            </p:cNvSpPr>
            <p:nvPr/>
          </p:nvSpPr>
          <p:spPr bwMode="auto">
            <a:xfrm>
              <a:off x="1214" y="1683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0011" name="Text Box 11"/>
            <p:cNvSpPr txBox="1">
              <a:spLocks noChangeArrowheads="1"/>
            </p:cNvSpPr>
            <p:nvPr/>
          </p:nvSpPr>
          <p:spPr bwMode="auto">
            <a:xfrm>
              <a:off x="824" y="1855"/>
              <a:ext cx="765" cy="253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512KB</a:t>
              </a: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23" name="Line 23"/>
            <p:cNvSpPr>
              <a:spLocks noChangeShapeType="1"/>
            </p:cNvSpPr>
            <p:nvPr/>
          </p:nvSpPr>
          <p:spPr bwMode="auto">
            <a:xfrm>
              <a:off x="1206" y="2157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289175" y="1774825"/>
            <a:ext cx="1854200" cy="2463800"/>
            <a:chOff x="634" y="771"/>
            <a:chExt cx="1168" cy="1552"/>
          </a:xfrm>
        </p:grpSpPr>
        <p:sp>
          <p:nvSpPr>
            <p:cNvPr id="640039" name="Line 39"/>
            <p:cNvSpPr>
              <a:spLocks noChangeShapeType="1"/>
            </p:cNvSpPr>
            <p:nvPr/>
          </p:nvSpPr>
          <p:spPr bwMode="auto">
            <a:xfrm>
              <a:off x="1205" y="1237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0040" name="Oval 40"/>
            <p:cNvSpPr>
              <a:spLocks noChangeArrowheads="1"/>
            </p:cNvSpPr>
            <p:nvPr/>
          </p:nvSpPr>
          <p:spPr bwMode="auto">
            <a:xfrm>
              <a:off x="734" y="771"/>
              <a:ext cx="947" cy="456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640041" name="Text Box 41"/>
            <p:cNvSpPr txBox="1">
              <a:spLocks noChangeArrowheads="1"/>
            </p:cNvSpPr>
            <p:nvPr/>
          </p:nvSpPr>
          <p:spPr bwMode="auto">
            <a:xfrm>
              <a:off x="634" y="789"/>
              <a:ext cx="1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91440" rIns="0" bIns="0">
              <a:spAutoFit/>
            </a:bodyPr>
            <a:lstStyle/>
            <a:p>
              <a:pPr eaLnBrk="1" hangingPunct="1">
                <a:lnSpc>
                  <a:spcPct val="70000"/>
                </a:lnSpc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42" name="Text Box 42"/>
            <p:cNvSpPr txBox="1">
              <a:spLocks noChangeArrowheads="1"/>
            </p:cNvSpPr>
            <p:nvPr/>
          </p:nvSpPr>
          <p:spPr bwMode="auto">
            <a:xfrm>
              <a:off x="912" y="1393"/>
              <a:ext cx="582" cy="253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64KB</a:t>
              </a: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43" name="Line 43"/>
            <p:cNvSpPr>
              <a:spLocks noChangeShapeType="1"/>
            </p:cNvSpPr>
            <p:nvPr/>
          </p:nvSpPr>
          <p:spPr bwMode="auto">
            <a:xfrm>
              <a:off x="1214" y="1683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0044" name="Text Box 44"/>
            <p:cNvSpPr txBox="1">
              <a:spLocks noChangeArrowheads="1"/>
            </p:cNvSpPr>
            <p:nvPr/>
          </p:nvSpPr>
          <p:spPr bwMode="auto">
            <a:xfrm>
              <a:off x="824" y="1855"/>
              <a:ext cx="765" cy="253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512KB</a:t>
              </a: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45" name="Line 45"/>
            <p:cNvSpPr>
              <a:spLocks noChangeShapeType="1"/>
            </p:cNvSpPr>
            <p:nvPr/>
          </p:nvSpPr>
          <p:spPr bwMode="auto">
            <a:xfrm>
              <a:off x="1206" y="2157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0046" name="Text Box 46"/>
          <p:cNvSpPr txBox="1">
            <a:spLocks noChangeArrowheads="1"/>
          </p:cNvSpPr>
          <p:nvPr/>
        </p:nvSpPr>
        <p:spPr bwMode="auto">
          <a:xfrm>
            <a:off x="1846262" y="2319338"/>
            <a:ext cx="623890" cy="83099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…</a:t>
            </a:r>
          </a:p>
        </p:txBody>
      </p:sp>
      <p:sp>
        <p:nvSpPr>
          <p:cNvPr id="640072" name="Rectangle 72"/>
          <p:cNvSpPr>
            <a:spLocks noChangeArrowheads="1"/>
          </p:cNvSpPr>
          <p:nvPr/>
        </p:nvSpPr>
        <p:spPr bwMode="auto">
          <a:xfrm>
            <a:off x="225425" y="1412875"/>
            <a:ext cx="3889375" cy="3586163"/>
          </a:xfrm>
          <a:prstGeom prst="rect">
            <a:avLst/>
          </a:prstGeom>
          <a:noFill/>
          <a:ln w="50800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0073" name="Text Box 73"/>
          <p:cNvSpPr txBox="1">
            <a:spLocks noChangeArrowheads="1"/>
          </p:cNvSpPr>
          <p:nvPr/>
        </p:nvSpPr>
        <p:spPr bwMode="auto">
          <a:xfrm>
            <a:off x="1390650" y="796925"/>
            <a:ext cx="1485900" cy="519113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folHlink"/>
                </a:solidFill>
              </a:rPr>
              <a:t>socket</a:t>
            </a:r>
          </a:p>
        </p:txBody>
      </p:sp>
      <p:sp>
        <p:nvSpPr>
          <p:cNvPr id="640100" name="Rectangle 10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48-core AMD </a:t>
            </a:r>
            <a:r>
              <a:rPr lang="en-US" dirty="0" err="1" smtClean="0"/>
              <a:t>Opteron</a:t>
            </a:r>
            <a:r>
              <a:rPr lang="en-US" dirty="0" smtClean="0"/>
              <a:t> 6100</a:t>
            </a:r>
            <a:endParaRPr lang="en-US" dirty="0"/>
          </a:p>
        </p:txBody>
      </p: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4989513" y="790575"/>
            <a:ext cx="3922712" cy="4202113"/>
            <a:chOff x="139" y="169"/>
            <a:chExt cx="2471" cy="2647"/>
          </a:xfrm>
        </p:grpSpPr>
        <p:grpSp>
          <p:nvGrpSpPr>
            <p:cNvPr id="5" name="Group 103"/>
            <p:cNvGrpSpPr>
              <a:grpSpLocks/>
            </p:cNvGrpSpPr>
            <p:nvPr/>
          </p:nvGrpSpPr>
          <p:grpSpPr bwMode="auto">
            <a:xfrm>
              <a:off x="139" y="682"/>
              <a:ext cx="2471" cy="1992"/>
              <a:chOff x="-14" y="673"/>
              <a:chExt cx="2471" cy="1992"/>
            </a:xfrm>
          </p:grpSpPr>
          <p:sp>
            <p:nvSpPr>
              <p:cNvPr id="640104" name="Rectangle 104"/>
              <p:cNvSpPr>
                <a:spLocks noChangeArrowheads="1"/>
              </p:cNvSpPr>
              <p:nvPr/>
            </p:nvSpPr>
            <p:spPr bwMode="auto">
              <a:xfrm>
                <a:off x="1367" y="673"/>
                <a:ext cx="997" cy="1591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05" name="Rectangle 105"/>
              <p:cNvSpPr>
                <a:spLocks noChangeArrowheads="1"/>
              </p:cNvSpPr>
              <p:nvPr/>
            </p:nvSpPr>
            <p:spPr bwMode="auto">
              <a:xfrm>
                <a:off x="65" y="686"/>
                <a:ext cx="997" cy="1591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06" name="Text Box 106"/>
              <p:cNvSpPr txBox="1">
                <a:spLocks noChangeArrowheads="1"/>
              </p:cNvSpPr>
              <p:nvPr/>
            </p:nvSpPr>
            <p:spPr bwMode="auto">
              <a:xfrm>
                <a:off x="63" y="2328"/>
                <a:ext cx="2299" cy="337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12MB </a:t>
                </a:r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Shared L3 Cache</a:t>
                </a:r>
                <a:endParaRPr lang="en-US" sz="9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6" name="Group 107"/>
              <p:cNvGrpSpPr>
                <a:grpSpLocks/>
              </p:cNvGrpSpPr>
              <p:nvPr/>
            </p:nvGrpSpPr>
            <p:grpSpPr bwMode="auto">
              <a:xfrm>
                <a:off x="-14" y="771"/>
                <a:ext cx="1168" cy="1552"/>
                <a:chOff x="634" y="771"/>
                <a:chExt cx="1168" cy="1552"/>
              </a:xfrm>
            </p:grpSpPr>
            <p:sp>
              <p:nvSpPr>
                <p:cNvPr id="640108" name="Line 108"/>
                <p:cNvSpPr>
                  <a:spLocks noChangeShapeType="1"/>
                </p:cNvSpPr>
                <p:nvPr/>
              </p:nvSpPr>
              <p:spPr bwMode="auto">
                <a:xfrm>
                  <a:off x="1205" y="123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09" name="Oval 109"/>
                <p:cNvSpPr>
                  <a:spLocks noChangeArrowheads="1"/>
                </p:cNvSpPr>
                <p:nvPr/>
              </p:nvSpPr>
              <p:spPr bwMode="auto">
                <a:xfrm>
                  <a:off x="734" y="771"/>
                  <a:ext cx="947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  <p:sp>
              <p:nvSpPr>
                <p:cNvPr id="640110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634" y="789"/>
                  <a:ext cx="1168" cy="2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70000"/>
                    </a:lnSpc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11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912" y="1393"/>
                  <a:ext cx="582" cy="253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64KB</a:t>
                  </a: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12" name="Line 112"/>
                <p:cNvSpPr>
                  <a:spLocks noChangeShapeType="1"/>
                </p:cNvSpPr>
                <p:nvPr/>
              </p:nvSpPr>
              <p:spPr bwMode="auto">
                <a:xfrm>
                  <a:off x="1214" y="1683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1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824" y="1855"/>
                  <a:ext cx="765" cy="253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512KB</a:t>
                  </a: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14" name="Line 114"/>
                <p:cNvSpPr>
                  <a:spLocks noChangeShapeType="1"/>
                </p:cNvSpPr>
                <p:nvPr/>
              </p:nvSpPr>
              <p:spPr bwMode="auto">
                <a:xfrm>
                  <a:off x="1206" y="215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15"/>
              <p:cNvGrpSpPr>
                <a:grpSpLocks/>
              </p:cNvGrpSpPr>
              <p:nvPr/>
            </p:nvGrpSpPr>
            <p:grpSpPr bwMode="auto">
              <a:xfrm>
                <a:off x="1289" y="776"/>
                <a:ext cx="1168" cy="1552"/>
                <a:chOff x="634" y="771"/>
                <a:chExt cx="1168" cy="1552"/>
              </a:xfrm>
            </p:grpSpPr>
            <p:sp>
              <p:nvSpPr>
                <p:cNvPr id="640116" name="Line 116"/>
                <p:cNvSpPr>
                  <a:spLocks noChangeShapeType="1"/>
                </p:cNvSpPr>
                <p:nvPr/>
              </p:nvSpPr>
              <p:spPr bwMode="auto">
                <a:xfrm>
                  <a:off x="1205" y="123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17" name="Oval 117"/>
                <p:cNvSpPr>
                  <a:spLocks noChangeArrowheads="1"/>
                </p:cNvSpPr>
                <p:nvPr/>
              </p:nvSpPr>
              <p:spPr bwMode="auto">
                <a:xfrm>
                  <a:off x="734" y="771"/>
                  <a:ext cx="947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  <p:sp>
              <p:nvSpPr>
                <p:cNvPr id="64011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634" y="789"/>
                  <a:ext cx="1168" cy="2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70000"/>
                    </a:lnSpc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19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912" y="1393"/>
                  <a:ext cx="582" cy="253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64KB</a:t>
                  </a: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20" name="Line 120"/>
                <p:cNvSpPr>
                  <a:spLocks noChangeShapeType="1"/>
                </p:cNvSpPr>
                <p:nvPr/>
              </p:nvSpPr>
              <p:spPr bwMode="auto">
                <a:xfrm>
                  <a:off x="1214" y="1683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21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824" y="1855"/>
                  <a:ext cx="765" cy="253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512KB</a:t>
                  </a: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22" name="Line 122"/>
                <p:cNvSpPr>
                  <a:spLocks noChangeShapeType="1"/>
                </p:cNvSpPr>
                <p:nvPr/>
              </p:nvSpPr>
              <p:spPr bwMode="auto">
                <a:xfrm>
                  <a:off x="1206" y="215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0123" name="Text Box 123"/>
              <p:cNvSpPr txBox="1">
                <a:spLocks noChangeArrowheads="1"/>
              </p:cNvSpPr>
              <p:nvPr/>
            </p:nvSpPr>
            <p:spPr bwMode="auto">
              <a:xfrm>
                <a:off x="1010" y="1119"/>
                <a:ext cx="393" cy="523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12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…</a:t>
                </a:r>
              </a:p>
            </p:txBody>
          </p:sp>
        </p:grpSp>
        <p:sp>
          <p:nvSpPr>
            <p:cNvPr id="640124" name="Rectangle 124"/>
            <p:cNvSpPr>
              <a:spLocks noChangeArrowheads="1"/>
            </p:cNvSpPr>
            <p:nvPr/>
          </p:nvSpPr>
          <p:spPr bwMode="auto">
            <a:xfrm>
              <a:off x="142" y="557"/>
              <a:ext cx="2450" cy="2259"/>
            </a:xfrm>
            <a:prstGeom prst="rect">
              <a:avLst/>
            </a:prstGeom>
            <a:noFill/>
            <a:ln w="50800" algn="ctr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125" name="Text Box 125"/>
            <p:cNvSpPr txBox="1">
              <a:spLocks noChangeArrowheads="1"/>
            </p:cNvSpPr>
            <p:nvPr/>
          </p:nvSpPr>
          <p:spPr bwMode="auto">
            <a:xfrm>
              <a:off x="876" y="169"/>
              <a:ext cx="936" cy="327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folHlink"/>
                  </a:solidFill>
                </a:rPr>
                <a:t>socket</a:t>
              </a:r>
            </a:p>
          </p:txBody>
        </p:sp>
      </p:grpSp>
      <p:sp>
        <p:nvSpPr>
          <p:cNvPr id="640150" name="Line 150"/>
          <p:cNvSpPr>
            <a:spLocks noChangeShapeType="1"/>
          </p:cNvSpPr>
          <p:nvPr/>
        </p:nvSpPr>
        <p:spPr bwMode="auto">
          <a:xfrm>
            <a:off x="2157413" y="482282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0151" name="Line 151"/>
          <p:cNvSpPr>
            <a:spLocks noChangeShapeType="1"/>
          </p:cNvSpPr>
          <p:nvPr/>
        </p:nvSpPr>
        <p:spPr bwMode="auto">
          <a:xfrm>
            <a:off x="6927850" y="481647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Model the Hierarchy (?)</a:t>
            </a:r>
            <a:endParaRPr lang="en-US" dirty="0"/>
          </a:p>
        </p:txBody>
      </p:sp>
      <p:grpSp>
        <p:nvGrpSpPr>
          <p:cNvPr id="176" name="Group 175"/>
          <p:cNvGrpSpPr/>
          <p:nvPr/>
        </p:nvGrpSpPr>
        <p:grpSpPr>
          <a:xfrm>
            <a:off x="422275" y="1099503"/>
            <a:ext cx="8221663" cy="2359025"/>
            <a:chOff x="422275" y="3979863"/>
            <a:chExt cx="8221663" cy="2359025"/>
          </a:xfrm>
        </p:grpSpPr>
        <p:sp>
          <p:nvSpPr>
            <p:cNvPr id="649221" name="Text Box 5"/>
            <p:cNvSpPr txBox="1">
              <a:spLocks noChangeArrowheads="1"/>
            </p:cNvSpPr>
            <p:nvPr/>
          </p:nvSpPr>
          <p:spPr bwMode="auto">
            <a:xfrm>
              <a:off x="514350" y="5727700"/>
              <a:ext cx="3825875" cy="211138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22" name="Text Box 6"/>
            <p:cNvSpPr txBox="1">
              <a:spLocks noChangeArrowheads="1"/>
            </p:cNvSpPr>
            <p:nvPr/>
          </p:nvSpPr>
          <p:spPr bwMode="auto">
            <a:xfrm>
              <a:off x="4298950" y="5586413"/>
              <a:ext cx="423863" cy="36671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649223" name="Text Box 7"/>
            <p:cNvSpPr txBox="1">
              <a:spLocks noChangeArrowheads="1"/>
            </p:cNvSpPr>
            <p:nvPr/>
          </p:nvSpPr>
          <p:spPr bwMode="auto">
            <a:xfrm>
              <a:off x="4716463" y="5708650"/>
              <a:ext cx="3825875" cy="211138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24" name="Text Box 8"/>
            <p:cNvSpPr txBox="1">
              <a:spLocks noChangeArrowheads="1"/>
            </p:cNvSpPr>
            <p:nvPr/>
          </p:nvSpPr>
          <p:spPr bwMode="auto">
            <a:xfrm>
              <a:off x="536575" y="6127750"/>
              <a:ext cx="7962900" cy="211138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25" name="Line 9"/>
            <p:cNvSpPr>
              <a:spLocks noChangeShapeType="1"/>
            </p:cNvSpPr>
            <p:nvPr/>
          </p:nvSpPr>
          <p:spPr bwMode="auto">
            <a:xfrm>
              <a:off x="2420938" y="5945188"/>
              <a:ext cx="0" cy="1762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26" name="Text Box 10"/>
            <p:cNvSpPr txBox="1">
              <a:spLocks noChangeArrowheads="1"/>
            </p:cNvSpPr>
            <p:nvPr/>
          </p:nvSpPr>
          <p:spPr bwMode="auto">
            <a:xfrm>
              <a:off x="488950" y="5314950"/>
              <a:ext cx="1768475" cy="211138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27" name="Text Box 11"/>
            <p:cNvSpPr txBox="1">
              <a:spLocks noChangeArrowheads="1"/>
            </p:cNvSpPr>
            <p:nvPr/>
          </p:nvSpPr>
          <p:spPr bwMode="auto">
            <a:xfrm>
              <a:off x="2219325" y="5165725"/>
              <a:ext cx="423863" cy="366713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649228" name="Text Box 12"/>
            <p:cNvSpPr txBox="1">
              <a:spLocks noChangeArrowheads="1"/>
            </p:cNvSpPr>
            <p:nvPr/>
          </p:nvSpPr>
          <p:spPr bwMode="auto">
            <a:xfrm>
              <a:off x="2601913" y="5308600"/>
              <a:ext cx="1768475" cy="211138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30" name="Text Box 14"/>
            <p:cNvSpPr txBox="1">
              <a:spLocks noChangeArrowheads="1"/>
            </p:cNvSpPr>
            <p:nvPr/>
          </p:nvSpPr>
          <p:spPr bwMode="auto">
            <a:xfrm>
              <a:off x="468313" y="4910138"/>
              <a:ext cx="733425" cy="211137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31" name="Text Box 15"/>
            <p:cNvSpPr txBox="1">
              <a:spLocks noChangeArrowheads="1"/>
            </p:cNvSpPr>
            <p:nvPr/>
          </p:nvSpPr>
          <p:spPr bwMode="auto">
            <a:xfrm>
              <a:off x="1154113" y="4764088"/>
              <a:ext cx="423862" cy="36671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649232" name="Text Box 16"/>
            <p:cNvSpPr txBox="1">
              <a:spLocks noChangeArrowheads="1"/>
            </p:cNvSpPr>
            <p:nvPr/>
          </p:nvSpPr>
          <p:spPr bwMode="auto">
            <a:xfrm>
              <a:off x="1550988" y="4903788"/>
              <a:ext cx="733425" cy="211137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33" name="Oval 17"/>
            <p:cNvSpPr>
              <a:spLocks noChangeArrowheads="1"/>
            </p:cNvSpPr>
            <p:nvPr/>
          </p:nvSpPr>
          <p:spPr bwMode="auto">
            <a:xfrm>
              <a:off x="422275" y="4119563"/>
              <a:ext cx="277813" cy="274637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9234" name="Text Box 18"/>
            <p:cNvSpPr txBox="1">
              <a:spLocks noChangeArrowheads="1"/>
            </p:cNvSpPr>
            <p:nvPr/>
          </p:nvSpPr>
          <p:spPr bwMode="auto">
            <a:xfrm>
              <a:off x="460375" y="4524375"/>
              <a:ext cx="225425" cy="211138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35" name="Line 19"/>
            <p:cNvSpPr>
              <a:spLocks noChangeShapeType="1"/>
            </p:cNvSpPr>
            <p:nvPr/>
          </p:nvSpPr>
          <p:spPr bwMode="auto">
            <a:xfrm>
              <a:off x="563563" y="4725988"/>
              <a:ext cx="0" cy="1762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36" name="Text Box 20"/>
            <p:cNvSpPr txBox="1">
              <a:spLocks noChangeArrowheads="1"/>
            </p:cNvSpPr>
            <p:nvPr/>
          </p:nvSpPr>
          <p:spPr bwMode="auto">
            <a:xfrm>
              <a:off x="633413" y="4392613"/>
              <a:ext cx="423862" cy="36671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649237" name="Oval 21"/>
            <p:cNvSpPr>
              <a:spLocks noChangeArrowheads="1"/>
            </p:cNvSpPr>
            <p:nvPr/>
          </p:nvSpPr>
          <p:spPr bwMode="auto">
            <a:xfrm>
              <a:off x="984250" y="4114800"/>
              <a:ext cx="277813" cy="274638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9238" name="Text Box 22"/>
            <p:cNvSpPr txBox="1">
              <a:spLocks noChangeArrowheads="1"/>
            </p:cNvSpPr>
            <p:nvPr/>
          </p:nvSpPr>
          <p:spPr bwMode="auto">
            <a:xfrm>
              <a:off x="1020763" y="4518025"/>
              <a:ext cx="225425" cy="211138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39" name="Line 23"/>
            <p:cNvSpPr>
              <a:spLocks noChangeShapeType="1"/>
            </p:cNvSpPr>
            <p:nvPr/>
          </p:nvSpPr>
          <p:spPr bwMode="auto">
            <a:xfrm>
              <a:off x="1138238" y="4719638"/>
              <a:ext cx="0" cy="1762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40" name="Line 24"/>
            <p:cNvSpPr>
              <a:spLocks noChangeShapeType="1"/>
            </p:cNvSpPr>
            <p:nvPr/>
          </p:nvSpPr>
          <p:spPr bwMode="auto">
            <a:xfrm>
              <a:off x="558800" y="4371975"/>
              <a:ext cx="0" cy="14763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41" name="Line 25"/>
            <p:cNvSpPr>
              <a:spLocks noChangeShapeType="1"/>
            </p:cNvSpPr>
            <p:nvPr/>
          </p:nvSpPr>
          <p:spPr bwMode="auto">
            <a:xfrm>
              <a:off x="1133475" y="4381500"/>
              <a:ext cx="0" cy="14763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42" name="Line 26"/>
            <p:cNvSpPr>
              <a:spLocks noChangeShapeType="1"/>
            </p:cNvSpPr>
            <p:nvPr/>
          </p:nvSpPr>
          <p:spPr bwMode="auto">
            <a:xfrm>
              <a:off x="558800" y="4371975"/>
              <a:ext cx="0" cy="14763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43" name="Oval 27"/>
            <p:cNvSpPr>
              <a:spLocks noChangeArrowheads="1"/>
            </p:cNvSpPr>
            <p:nvPr/>
          </p:nvSpPr>
          <p:spPr bwMode="auto">
            <a:xfrm>
              <a:off x="1490663" y="4114800"/>
              <a:ext cx="277812" cy="274638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9244" name="Text Box 28"/>
            <p:cNvSpPr txBox="1">
              <a:spLocks noChangeArrowheads="1"/>
            </p:cNvSpPr>
            <p:nvPr/>
          </p:nvSpPr>
          <p:spPr bwMode="auto">
            <a:xfrm>
              <a:off x="1528763" y="4519613"/>
              <a:ext cx="225425" cy="211137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45" name="Line 29"/>
            <p:cNvSpPr>
              <a:spLocks noChangeShapeType="1"/>
            </p:cNvSpPr>
            <p:nvPr/>
          </p:nvSpPr>
          <p:spPr bwMode="auto">
            <a:xfrm>
              <a:off x="1631950" y="4735513"/>
              <a:ext cx="0" cy="1762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46" name="Text Box 30"/>
            <p:cNvSpPr txBox="1">
              <a:spLocks noChangeArrowheads="1"/>
            </p:cNvSpPr>
            <p:nvPr/>
          </p:nvSpPr>
          <p:spPr bwMode="auto">
            <a:xfrm>
              <a:off x="1701800" y="4402138"/>
              <a:ext cx="423863" cy="36671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649247" name="Oval 31"/>
            <p:cNvSpPr>
              <a:spLocks noChangeArrowheads="1"/>
            </p:cNvSpPr>
            <p:nvPr/>
          </p:nvSpPr>
          <p:spPr bwMode="auto">
            <a:xfrm>
              <a:off x="2052638" y="4110038"/>
              <a:ext cx="277812" cy="274637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9248" name="Text Box 32"/>
            <p:cNvSpPr txBox="1">
              <a:spLocks noChangeArrowheads="1"/>
            </p:cNvSpPr>
            <p:nvPr/>
          </p:nvSpPr>
          <p:spPr bwMode="auto">
            <a:xfrm>
              <a:off x="2089150" y="4527550"/>
              <a:ext cx="225425" cy="211138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49" name="Line 33"/>
            <p:cNvSpPr>
              <a:spLocks noChangeShapeType="1"/>
            </p:cNvSpPr>
            <p:nvPr/>
          </p:nvSpPr>
          <p:spPr bwMode="auto">
            <a:xfrm>
              <a:off x="2206625" y="4729163"/>
              <a:ext cx="0" cy="1762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50" name="Line 34"/>
            <p:cNvSpPr>
              <a:spLocks noChangeShapeType="1"/>
            </p:cNvSpPr>
            <p:nvPr/>
          </p:nvSpPr>
          <p:spPr bwMode="auto">
            <a:xfrm>
              <a:off x="1627188" y="4381500"/>
              <a:ext cx="0" cy="14763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51" name="Line 35"/>
            <p:cNvSpPr>
              <a:spLocks noChangeShapeType="1"/>
            </p:cNvSpPr>
            <p:nvPr/>
          </p:nvSpPr>
          <p:spPr bwMode="auto">
            <a:xfrm>
              <a:off x="2201863" y="4391025"/>
              <a:ext cx="0" cy="14763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52" name="Line 36"/>
            <p:cNvSpPr>
              <a:spLocks noChangeShapeType="1"/>
            </p:cNvSpPr>
            <p:nvPr/>
          </p:nvSpPr>
          <p:spPr bwMode="auto">
            <a:xfrm>
              <a:off x="820738" y="5127625"/>
              <a:ext cx="0" cy="17621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53" name="Line 37"/>
            <p:cNvSpPr>
              <a:spLocks noChangeShapeType="1"/>
            </p:cNvSpPr>
            <p:nvPr/>
          </p:nvSpPr>
          <p:spPr bwMode="auto">
            <a:xfrm>
              <a:off x="1931988" y="5121275"/>
              <a:ext cx="0" cy="17621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54" name="Text Box 38"/>
            <p:cNvSpPr txBox="1">
              <a:spLocks noChangeArrowheads="1"/>
            </p:cNvSpPr>
            <p:nvPr/>
          </p:nvSpPr>
          <p:spPr bwMode="auto">
            <a:xfrm>
              <a:off x="628650" y="4011613"/>
              <a:ext cx="423863" cy="36671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649255" name="Text Box 39"/>
            <p:cNvSpPr txBox="1">
              <a:spLocks noChangeArrowheads="1"/>
            </p:cNvSpPr>
            <p:nvPr/>
          </p:nvSpPr>
          <p:spPr bwMode="auto">
            <a:xfrm>
              <a:off x="1681163" y="4006850"/>
              <a:ext cx="423862" cy="366713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grpSp>
          <p:nvGrpSpPr>
            <p:cNvPr id="2" name="Group 40"/>
            <p:cNvGrpSpPr>
              <a:grpSpLocks/>
            </p:cNvGrpSpPr>
            <p:nvPr/>
          </p:nvGrpSpPr>
          <p:grpSpPr bwMode="auto">
            <a:xfrm>
              <a:off x="2535238" y="4000500"/>
              <a:ext cx="1908175" cy="1296988"/>
              <a:chOff x="1014" y="1487"/>
              <a:chExt cx="1202" cy="817"/>
            </a:xfrm>
          </p:grpSpPr>
          <p:sp>
            <p:nvSpPr>
              <p:cNvPr id="649257" name="Text Box 41"/>
              <p:cNvSpPr txBox="1">
                <a:spLocks noChangeArrowheads="1"/>
              </p:cNvSpPr>
              <p:nvPr/>
            </p:nvSpPr>
            <p:spPr bwMode="auto">
              <a:xfrm>
                <a:off x="1043" y="2056"/>
                <a:ext cx="46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58" name="Text Box 42"/>
              <p:cNvSpPr txBox="1">
                <a:spLocks noChangeArrowheads="1"/>
              </p:cNvSpPr>
              <p:nvPr/>
            </p:nvSpPr>
            <p:spPr bwMode="auto">
              <a:xfrm>
                <a:off x="1475" y="1964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259" name="Text Box 43"/>
              <p:cNvSpPr txBox="1">
                <a:spLocks noChangeArrowheads="1"/>
              </p:cNvSpPr>
              <p:nvPr/>
            </p:nvSpPr>
            <p:spPr bwMode="auto">
              <a:xfrm>
                <a:off x="1725" y="2052"/>
                <a:ext cx="46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60" name="Oval 44"/>
              <p:cNvSpPr>
                <a:spLocks noChangeArrowheads="1"/>
              </p:cNvSpPr>
              <p:nvPr/>
            </p:nvSpPr>
            <p:spPr bwMode="auto">
              <a:xfrm>
                <a:off x="1014" y="1558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261" name="Text Box 45"/>
              <p:cNvSpPr txBox="1">
                <a:spLocks noChangeArrowheads="1"/>
              </p:cNvSpPr>
              <p:nvPr/>
            </p:nvSpPr>
            <p:spPr bwMode="auto">
              <a:xfrm>
                <a:off x="1038" y="1813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62" name="Line 46"/>
              <p:cNvSpPr>
                <a:spLocks noChangeShapeType="1"/>
              </p:cNvSpPr>
              <p:nvPr/>
            </p:nvSpPr>
            <p:spPr bwMode="auto">
              <a:xfrm>
                <a:off x="1103" y="1940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63" name="Text Box 47"/>
              <p:cNvSpPr txBox="1">
                <a:spLocks noChangeArrowheads="1"/>
              </p:cNvSpPr>
              <p:nvPr/>
            </p:nvSpPr>
            <p:spPr bwMode="auto">
              <a:xfrm>
                <a:off x="1147" y="1730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264" name="Oval 48"/>
              <p:cNvSpPr>
                <a:spLocks noChangeArrowheads="1"/>
              </p:cNvSpPr>
              <p:nvPr/>
            </p:nvSpPr>
            <p:spPr bwMode="auto">
              <a:xfrm>
                <a:off x="1368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265" name="Text Box 49"/>
              <p:cNvSpPr txBox="1">
                <a:spLocks noChangeArrowheads="1"/>
              </p:cNvSpPr>
              <p:nvPr/>
            </p:nvSpPr>
            <p:spPr bwMode="auto">
              <a:xfrm>
                <a:off x="1391" y="1809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66" name="Line 50"/>
              <p:cNvSpPr>
                <a:spLocks noChangeShapeType="1"/>
              </p:cNvSpPr>
              <p:nvPr/>
            </p:nvSpPr>
            <p:spPr bwMode="auto">
              <a:xfrm>
                <a:off x="1465" y="193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67" name="Line 51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68" name="Line 52"/>
              <p:cNvSpPr>
                <a:spLocks noChangeShapeType="1"/>
              </p:cNvSpPr>
              <p:nvPr/>
            </p:nvSpPr>
            <p:spPr bwMode="auto">
              <a:xfrm>
                <a:off x="1462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69" name="Line 53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70" name="Oval 54"/>
              <p:cNvSpPr>
                <a:spLocks noChangeArrowheads="1"/>
              </p:cNvSpPr>
              <p:nvPr/>
            </p:nvSpPr>
            <p:spPr bwMode="auto">
              <a:xfrm>
                <a:off x="1687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271" name="Text Box 55"/>
              <p:cNvSpPr txBox="1">
                <a:spLocks noChangeArrowheads="1"/>
              </p:cNvSpPr>
              <p:nvPr/>
            </p:nvSpPr>
            <p:spPr bwMode="auto">
              <a:xfrm>
                <a:off x="1711" y="1810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72" name="Line 56"/>
              <p:cNvSpPr>
                <a:spLocks noChangeShapeType="1"/>
              </p:cNvSpPr>
              <p:nvPr/>
            </p:nvSpPr>
            <p:spPr bwMode="auto">
              <a:xfrm>
                <a:off x="1776" y="194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73" name="Text Box 57"/>
              <p:cNvSpPr txBox="1">
                <a:spLocks noChangeArrowheads="1"/>
              </p:cNvSpPr>
              <p:nvPr/>
            </p:nvSpPr>
            <p:spPr bwMode="auto">
              <a:xfrm>
                <a:off x="1820" y="1736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274" name="Oval 58"/>
              <p:cNvSpPr>
                <a:spLocks noChangeArrowheads="1"/>
              </p:cNvSpPr>
              <p:nvPr/>
            </p:nvSpPr>
            <p:spPr bwMode="auto">
              <a:xfrm>
                <a:off x="2041" y="1552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275" name="Text Box 59"/>
              <p:cNvSpPr txBox="1">
                <a:spLocks noChangeArrowheads="1"/>
              </p:cNvSpPr>
              <p:nvPr/>
            </p:nvSpPr>
            <p:spPr bwMode="auto">
              <a:xfrm>
                <a:off x="2064" y="1815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76" name="Line 60"/>
              <p:cNvSpPr>
                <a:spLocks noChangeShapeType="1"/>
              </p:cNvSpPr>
              <p:nvPr/>
            </p:nvSpPr>
            <p:spPr bwMode="auto">
              <a:xfrm>
                <a:off x="2138" y="1942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77" name="Line 61"/>
              <p:cNvSpPr>
                <a:spLocks noChangeShapeType="1"/>
              </p:cNvSpPr>
              <p:nvPr/>
            </p:nvSpPr>
            <p:spPr bwMode="auto">
              <a:xfrm>
                <a:off x="1773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78" name="Line 62"/>
              <p:cNvSpPr>
                <a:spLocks noChangeShapeType="1"/>
              </p:cNvSpPr>
              <p:nvPr/>
            </p:nvSpPr>
            <p:spPr bwMode="auto">
              <a:xfrm>
                <a:off x="2135" y="1729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79" name="Line 63"/>
              <p:cNvSpPr>
                <a:spLocks noChangeShapeType="1"/>
              </p:cNvSpPr>
              <p:nvPr/>
            </p:nvSpPr>
            <p:spPr bwMode="auto">
              <a:xfrm>
                <a:off x="1265" y="2193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80" name="Line 64"/>
              <p:cNvSpPr>
                <a:spLocks noChangeShapeType="1"/>
              </p:cNvSpPr>
              <p:nvPr/>
            </p:nvSpPr>
            <p:spPr bwMode="auto">
              <a:xfrm>
                <a:off x="1965" y="2189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81" name="Text Box 65"/>
              <p:cNvSpPr txBox="1">
                <a:spLocks noChangeArrowheads="1"/>
              </p:cNvSpPr>
              <p:nvPr/>
            </p:nvSpPr>
            <p:spPr bwMode="auto">
              <a:xfrm>
                <a:off x="1144" y="1490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282" name="Text Box 66"/>
              <p:cNvSpPr txBox="1">
                <a:spLocks noChangeArrowheads="1"/>
              </p:cNvSpPr>
              <p:nvPr/>
            </p:nvSpPr>
            <p:spPr bwMode="auto">
              <a:xfrm>
                <a:off x="1807" y="1487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</p:grpSp>
        <p:sp>
          <p:nvSpPr>
            <p:cNvPr id="649283" name="Line 67"/>
            <p:cNvSpPr>
              <a:spLocks noChangeShapeType="1"/>
            </p:cNvSpPr>
            <p:nvPr/>
          </p:nvSpPr>
          <p:spPr bwMode="auto">
            <a:xfrm>
              <a:off x="1298575" y="5534025"/>
              <a:ext cx="0" cy="17621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84" name="Line 68"/>
            <p:cNvSpPr>
              <a:spLocks noChangeShapeType="1"/>
            </p:cNvSpPr>
            <p:nvPr/>
          </p:nvSpPr>
          <p:spPr bwMode="auto">
            <a:xfrm>
              <a:off x="3441700" y="5527675"/>
              <a:ext cx="0" cy="17621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285" name="Text Box 69"/>
            <p:cNvSpPr txBox="1">
              <a:spLocks noChangeArrowheads="1"/>
            </p:cNvSpPr>
            <p:nvPr/>
          </p:nvSpPr>
          <p:spPr bwMode="auto">
            <a:xfrm>
              <a:off x="4689475" y="5294313"/>
              <a:ext cx="1768475" cy="211137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9286" name="Text Box 70"/>
            <p:cNvSpPr txBox="1">
              <a:spLocks noChangeArrowheads="1"/>
            </p:cNvSpPr>
            <p:nvPr/>
          </p:nvSpPr>
          <p:spPr bwMode="auto">
            <a:xfrm>
              <a:off x="6419850" y="5145088"/>
              <a:ext cx="423863" cy="36671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649287" name="Text Box 71"/>
            <p:cNvSpPr txBox="1">
              <a:spLocks noChangeArrowheads="1"/>
            </p:cNvSpPr>
            <p:nvPr/>
          </p:nvSpPr>
          <p:spPr bwMode="auto">
            <a:xfrm>
              <a:off x="6802438" y="5287963"/>
              <a:ext cx="1768475" cy="211137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1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3" name="Group 72"/>
            <p:cNvGrpSpPr>
              <a:grpSpLocks/>
            </p:cNvGrpSpPr>
            <p:nvPr/>
          </p:nvGrpSpPr>
          <p:grpSpPr bwMode="auto">
            <a:xfrm>
              <a:off x="4622800" y="3986213"/>
              <a:ext cx="1908175" cy="1296987"/>
              <a:chOff x="1014" y="1487"/>
              <a:chExt cx="1202" cy="817"/>
            </a:xfrm>
          </p:grpSpPr>
          <p:sp>
            <p:nvSpPr>
              <p:cNvPr id="649289" name="Text Box 73"/>
              <p:cNvSpPr txBox="1">
                <a:spLocks noChangeArrowheads="1"/>
              </p:cNvSpPr>
              <p:nvPr/>
            </p:nvSpPr>
            <p:spPr bwMode="auto">
              <a:xfrm>
                <a:off x="1043" y="2056"/>
                <a:ext cx="46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90" name="Text Box 74"/>
              <p:cNvSpPr txBox="1">
                <a:spLocks noChangeArrowheads="1"/>
              </p:cNvSpPr>
              <p:nvPr/>
            </p:nvSpPr>
            <p:spPr bwMode="auto">
              <a:xfrm>
                <a:off x="1475" y="1964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291" name="Text Box 75"/>
              <p:cNvSpPr txBox="1">
                <a:spLocks noChangeArrowheads="1"/>
              </p:cNvSpPr>
              <p:nvPr/>
            </p:nvSpPr>
            <p:spPr bwMode="auto">
              <a:xfrm>
                <a:off x="1725" y="2052"/>
                <a:ext cx="46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92" name="Oval 76"/>
              <p:cNvSpPr>
                <a:spLocks noChangeArrowheads="1"/>
              </p:cNvSpPr>
              <p:nvPr/>
            </p:nvSpPr>
            <p:spPr bwMode="auto">
              <a:xfrm>
                <a:off x="1014" y="1558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293" name="Text Box 77"/>
              <p:cNvSpPr txBox="1">
                <a:spLocks noChangeArrowheads="1"/>
              </p:cNvSpPr>
              <p:nvPr/>
            </p:nvSpPr>
            <p:spPr bwMode="auto">
              <a:xfrm>
                <a:off x="1038" y="1813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94" name="Line 78"/>
              <p:cNvSpPr>
                <a:spLocks noChangeShapeType="1"/>
              </p:cNvSpPr>
              <p:nvPr/>
            </p:nvSpPr>
            <p:spPr bwMode="auto">
              <a:xfrm>
                <a:off x="1103" y="1940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95" name="Text Box 79"/>
              <p:cNvSpPr txBox="1">
                <a:spLocks noChangeArrowheads="1"/>
              </p:cNvSpPr>
              <p:nvPr/>
            </p:nvSpPr>
            <p:spPr bwMode="auto">
              <a:xfrm>
                <a:off x="1147" y="1730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296" name="Oval 80"/>
              <p:cNvSpPr>
                <a:spLocks noChangeArrowheads="1"/>
              </p:cNvSpPr>
              <p:nvPr/>
            </p:nvSpPr>
            <p:spPr bwMode="auto">
              <a:xfrm>
                <a:off x="1368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297" name="Text Box 81"/>
              <p:cNvSpPr txBox="1">
                <a:spLocks noChangeArrowheads="1"/>
              </p:cNvSpPr>
              <p:nvPr/>
            </p:nvSpPr>
            <p:spPr bwMode="auto">
              <a:xfrm>
                <a:off x="1391" y="1809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298" name="Line 82"/>
              <p:cNvSpPr>
                <a:spLocks noChangeShapeType="1"/>
              </p:cNvSpPr>
              <p:nvPr/>
            </p:nvSpPr>
            <p:spPr bwMode="auto">
              <a:xfrm>
                <a:off x="1465" y="193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99" name="Line 83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00" name="Line 84"/>
              <p:cNvSpPr>
                <a:spLocks noChangeShapeType="1"/>
              </p:cNvSpPr>
              <p:nvPr/>
            </p:nvSpPr>
            <p:spPr bwMode="auto">
              <a:xfrm>
                <a:off x="1462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01" name="Line 85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02" name="Oval 86"/>
              <p:cNvSpPr>
                <a:spLocks noChangeArrowheads="1"/>
              </p:cNvSpPr>
              <p:nvPr/>
            </p:nvSpPr>
            <p:spPr bwMode="auto">
              <a:xfrm>
                <a:off x="1687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303" name="Text Box 87"/>
              <p:cNvSpPr txBox="1">
                <a:spLocks noChangeArrowheads="1"/>
              </p:cNvSpPr>
              <p:nvPr/>
            </p:nvSpPr>
            <p:spPr bwMode="auto">
              <a:xfrm>
                <a:off x="1711" y="1810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304" name="Line 88"/>
              <p:cNvSpPr>
                <a:spLocks noChangeShapeType="1"/>
              </p:cNvSpPr>
              <p:nvPr/>
            </p:nvSpPr>
            <p:spPr bwMode="auto">
              <a:xfrm>
                <a:off x="1776" y="194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05" name="Text Box 89"/>
              <p:cNvSpPr txBox="1">
                <a:spLocks noChangeArrowheads="1"/>
              </p:cNvSpPr>
              <p:nvPr/>
            </p:nvSpPr>
            <p:spPr bwMode="auto">
              <a:xfrm>
                <a:off x="1820" y="1736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306" name="Oval 90"/>
              <p:cNvSpPr>
                <a:spLocks noChangeArrowheads="1"/>
              </p:cNvSpPr>
              <p:nvPr/>
            </p:nvSpPr>
            <p:spPr bwMode="auto">
              <a:xfrm>
                <a:off x="2041" y="1552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307" name="Text Box 91"/>
              <p:cNvSpPr txBox="1">
                <a:spLocks noChangeArrowheads="1"/>
              </p:cNvSpPr>
              <p:nvPr/>
            </p:nvSpPr>
            <p:spPr bwMode="auto">
              <a:xfrm>
                <a:off x="2064" y="1815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308" name="Line 92"/>
              <p:cNvSpPr>
                <a:spLocks noChangeShapeType="1"/>
              </p:cNvSpPr>
              <p:nvPr/>
            </p:nvSpPr>
            <p:spPr bwMode="auto">
              <a:xfrm>
                <a:off x="2138" y="1942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09" name="Line 93"/>
              <p:cNvSpPr>
                <a:spLocks noChangeShapeType="1"/>
              </p:cNvSpPr>
              <p:nvPr/>
            </p:nvSpPr>
            <p:spPr bwMode="auto">
              <a:xfrm>
                <a:off x="1773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10" name="Line 94"/>
              <p:cNvSpPr>
                <a:spLocks noChangeShapeType="1"/>
              </p:cNvSpPr>
              <p:nvPr/>
            </p:nvSpPr>
            <p:spPr bwMode="auto">
              <a:xfrm>
                <a:off x="2135" y="1729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11" name="Line 95"/>
              <p:cNvSpPr>
                <a:spLocks noChangeShapeType="1"/>
              </p:cNvSpPr>
              <p:nvPr/>
            </p:nvSpPr>
            <p:spPr bwMode="auto">
              <a:xfrm>
                <a:off x="1265" y="2193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12" name="Line 96"/>
              <p:cNvSpPr>
                <a:spLocks noChangeShapeType="1"/>
              </p:cNvSpPr>
              <p:nvPr/>
            </p:nvSpPr>
            <p:spPr bwMode="auto">
              <a:xfrm>
                <a:off x="1965" y="2189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13" name="Text Box 97"/>
              <p:cNvSpPr txBox="1">
                <a:spLocks noChangeArrowheads="1"/>
              </p:cNvSpPr>
              <p:nvPr/>
            </p:nvSpPr>
            <p:spPr bwMode="auto">
              <a:xfrm>
                <a:off x="1144" y="1490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314" name="Text Box 98"/>
              <p:cNvSpPr txBox="1">
                <a:spLocks noChangeArrowheads="1"/>
              </p:cNvSpPr>
              <p:nvPr/>
            </p:nvSpPr>
            <p:spPr bwMode="auto">
              <a:xfrm>
                <a:off x="1807" y="1487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</p:grpSp>
        <p:grpSp>
          <p:nvGrpSpPr>
            <p:cNvPr id="4" name="Group 99"/>
            <p:cNvGrpSpPr>
              <a:grpSpLocks/>
            </p:cNvGrpSpPr>
            <p:nvPr/>
          </p:nvGrpSpPr>
          <p:grpSpPr bwMode="auto">
            <a:xfrm>
              <a:off x="6735763" y="3979863"/>
              <a:ext cx="1908175" cy="1296987"/>
              <a:chOff x="1014" y="1487"/>
              <a:chExt cx="1202" cy="817"/>
            </a:xfrm>
          </p:grpSpPr>
          <p:sp>
            <p:nvSpPr>
              <p:cNvPr id="649316" name="Text Box 100"/>
              <p:cNvSpPr txBox="1">
                <a:spLocks noChangeArrowheads="1"/>
              </p:cNvSpPr>
              <p:nvPr/>
            </p:nvSpPr>
            <p:spPr bwMode="auto">
              <a:xfrm>
                <a:off x="1043" y="2056"/>
                <a:ext cx="46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317" name="Text Box 101"/>
              <p:cNvSpPr txBox="1">
                <a:spLocks noChangeArrowheads="1"/>
              </p:cNvSpPr>
              <p:nvPr/>
            </p:nvSpPr>
            <p:spPr bwMode="auto">
              <a:xfrm>
                <a:off x="1475" y="1964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318" name="Text Box 102"/>
              <p:cNvSpPr txBox="1">
                <a:spLocks noChangeArrowheads="1"/>
              </p:cNvSpPr>
              <p:nvPr/>
            </p:nvSpPr>
            <p:spPr bwMode="auto">
              <a:xfrm>
                <a:off x="1725" y="2052"/>
                <a:ext cx="46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319" name="Oval 103"/>
              <p:cNvSpPr>
                <a:spLocks noChangeArrowheads="1"/>
              </p:cNvSpPr>
              <p:nvPr/>
            </p:nvSpPr>
            <p:spPr bwMode="auto">
              <a:xfrm>
                <a:off x="1014" y="1558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320" name="Text Box 104"/>
              <p:cNvSpPr txBox="1">
                <a:spLocks noChangeArrowheads="1"/>
              </p:cNvSpPr>
              <p:nvPr/>
            </p:nvSpPr>
            <p:spPr bwMode="auto">
              <a:xfrm>
                <a:off x="1038" y="1813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321" name="Line 105"/>
              <p:cNvSpPr>
                <a:spLocks noChangeShapeType="1"/>
              </p:cNvSpPr>
              <p:nvPr/>
            </p:nvSpPr>
            <p:spPr bwMode="auto">
              <a:xfrm>
                <a:off x="1103" y="1940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22" name="Text Box 106"/>
              <p:cNvSpPr txBox="1">
                <a:spLocks noChangeArrowheads="1"/>
              </p:cNvSpPr>
              <p:nvPr/>
            </p:nvSpPr>
            <p:spPr bwMode="auto">
              <a:xfrm>
                <a:off x="1147" y="1730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323" name="Oval 107"/>
              <p:cNvSpPr>
                <a:spLocks noChangeArrowheads="1"/>
              </p:cNvSpPr>
              <p:nvPr/>
            </p:nvSpPr>
            <p:spPr bwMode="auto">
              <a:xfrm>
                <a:off x="1368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324" name="Text Box 108"/>
              <p:cNvSpPr txBox="1">
                <a:spLocks noChangeArrowheads="1"/>
              </p:cNvSpPr>
              <p:nvPr/>
            </p:nvSpPr>
            <p:spPr bwMode="auto">
              <a:xfrm>
                <a:off x="1391" y="1809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325" name="Line 109"/>
              <p:cNvSpPr>
                <a:spLocks noChangeShapeType="1"/>
              </p:cNvSpPr>
              <p:nvPr/>
            </p:nvSpPr>
            <p:spPr bwMode="auto">
              <a:xfrm>
                <a:off x="1465" y="193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26" name="Line 110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27" name="Line 111"/>
              <p:cNvSpPr>
                <a:spLocks noChangeShapeType="1"/>
              </p:cNvSpPr>
              <p:nvPr/>
            </p:nvSpPr>
            <p:spPr bwMode="auto">
              <a:xfrm>
                <a:off x="1462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28" name="Line 112"/>
              <p:cNvSpPr>
                <a:spLocks noChangeShapeType="1"/>
              </p:cNvSpPr>
              <p:nvPr/>
            </p:nvSpPr>
            <p:spPr bwMode="auto">
              <a:xfrm>
                <a:off x="1100" y="1717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29" name="Oval 113"/>
              <p:cNvSpPr>
                <a:spLocks noChangeArrowheads="1"/>
              </p:cNvSpPr>
              <p:nvPr/>
            </p:nvSpPr>
            <p:spPr bwMode="auto">
              <a:xfrm>
                <a:off x="1687" y="1555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330" name="Text Box 114"/>
              <p:cNvSpPr txBox="1">
                <a:spLocks noChangeArrowheads="1"/>
              </p:cNvSpPr>
              <p:nvPr/>
            </p:nvSpPr>
            <p:spPr bwMode="auto">
              <a:xfrm>
                <a:off x="1711" y="1810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331" name="Line 115"/>
              <p:cNvSpPr>
                <a:spLocks noChangeShapeType="1"/>
              </p:cNvSpPr>
              <p:nvPr/>
            </p:nvSpPr>
            <p:spPr bwMode="auto">
              <a:xfrm>
                <a:off x="1776" y="1946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32" name="Text Box 116"/>
              <p:cNvSpPr txBox="1">
                <a:spLocks noChangeArrowheads="1"/>
              </p:cNvSpPr>
              <p:nvPr/>
            </p:nvSpPr>
            <p:spPr bwMode="auto">
              <a:xfrm>
                <a:off x="1820" y="1736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333" name="Oval 117"/>
              <p:cNvSpPr>
                <a:spLocks noChangeArrowheads="1"/>
              </p:cNvSpPr>
              <p:nvPr/>
            </p:nvSpPr>
            <p:spPr bwMode="auto">
              <a:xfrm>
                <a:off x="2041" y="1552"/>
                <a:ext cx="175" cy="173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334" name="Text Box 118"/>
              <p:cNvSpPr txBox="1">
                <a:spLocks noChangeArrowheads="1"/>
              </p:cNvSpPr>
              <p:nvPr/>
            </p:nvSpPr>
            <p:spPr bwMode="auto">
              <a:xfrm>
                <a:off x="2064" y="1815"/>
                <a:ext cx="142" cy="133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335" name="Line 119"/>
              <p:cNvSpPr>
                <a:spLocks noChangeShapeType="1"/>
              </p:cNvSpPr>
              <p:nvPr/>
            </p:nvSpPr>
            <p:spPr bwMode="auto">
              <a:xfrm>
                <a:off x="2138" y="1942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36" name="Line 120"/>
              <p:cNvSpPr>
                <a:spLocks noChangeShapeType="1"/>
              </p:cNvSpPr>
              <p:nvPr/>
            </p:nvSpPr>
            <p:spPr bwMode="auto">
              <a:xfrm>
                <a:off x="1773" y="1723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37" name="Line 121"/>
              <p:cNvSpPr>
                <a:spLocks noChangeShapeType="1"/>
              </p:cNvSpPr>
              <p:nvPr/>
            </p:nvSpPr>
            <p:spPr bwMode="auto">
              <a:xfrm>
                <a:off x="2135" y="1729"/>
                <a:ext cx="0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38" name="Line 122"/>
              <p:cNvSpPr>
                <a:spLocks noChangeShapeType="1"/>
              </p:cNvSpPr>
              <p:nvPr/>
            </p:nvSpPr>
            <p:spPr bwMode="auto">
              <a:xfrm>
                <a:off x="1265" y="2193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39" name="Line 123"/>
              <p:cNvSpPr>
                <a:spLocks noChangeShapeType="1"/>
              </p:cNvSpPr>
              <p:nvPr/>
            </p:nvSpPr>
            <p:spPr bwMode="auto">
              <a:xfrm>
                <a:off x="1965" y="2189"/>
                <a:ext cx="0" cy="11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340" name="Text Box 124"/>
              <p:cNvSpPr txBox="1">
                <a:spLocks noChangeArrowheads="1"/>
              </p:cNvSpPr>
              <p:nvPr/>
            </p:nvSpPr>
            <p:spPr bwMode="auto">
              <a:xfrm>
                <a:off x="1144" y="1490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649341" name="Text Box 125"/>
              <p:cNvSpPr txBox="1">
                <a:spLocks noChangeArrowheads="1"/>
              </p:cNvSpPr>
              <p:nvPr/>
            </p:nvSpPr>
            <p:spPr bwMode="auto">
              <a:xfrm>
                <a:off x="1807" y="1487"/>
                <a:ext cx="267" cy="231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</a:rPr>
                  <a:t>…</a:t>
                </a:r>
              </a:p>
            </p:txBody>
          </p:sp>
        </p:grpSp>
        <p:sp>
          <p:nvSpPr>
            <p:cNvPr id="649342" name="Line 126"/>
            <p:cNvSpPr>
              <a:spLocks noChangeShapeType="1"/>
            </p:cNvSpPr>
            <p:nvPr/>
          </p:nvSpPr>
          <p:spPr bwMode="auto">
            <a:xfrm>
              <a:off x="5499100" y="5513388"/>
              <a:ext cx="0" cy="1762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343" name="Line 127"/>
            <p:cNvSpPr>
              <a:spLocks noChangeShapeType="1"/>
            </p:cNvSpPr>
            <p:nvPr/>
          </p:nvSpPr>
          <p:spPr bwMode="auto">
            <a:xfrm>
              <a:off x="7642225" y="5521325"/>
              <a:ext cx="0" cy="17621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9344" name="Line 128"/>
            <p:cNvSpPr>
              <a:spLocks noChangeShapeType="1"/>
            </p:cNvSpPr>
            <p:nvPr/>
          </p:nvSpPr>
          <p:spPr bwMode="auto">
            <a:xfrm>
              <a:off x="6623050" y="5940425"/>
              <a:ext cx="0" cy="17621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9425" name="Text Box 209"/>
          <p:cNvSpPr txBox="1">
            <a:spLocks noChangeArrowheads="1"/>
          </p:cNvSpPr>
          <p:nvPr/>
        </p:nvSpPr>
        <p:spPr bwMode="auto">
          <a:xfrm>
            <a:off x="1286543" y="3702843"/>
            <a:ext cx="6758581" cy="83099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“Tree </a:t>
            </a:r>
            <a:r>
              <a:rPr lang="en-US" dirty="0"/>
              <a:t>of </a:t>
            </a:r>
            <a:r>
              <a:rPr lang="en-US" dirty="0" smtClean="0"/>
              <a:t>Caches” abstraction captures</a:t>
            </a:r>
            <a:br>
              <a:rPr lang="en-US" dirty="0" smtClean="0"/>
            </a:br>
            <a:r>
              <a:rPr lang="en-US" dirty="0" smtClean="0"/>
              <a:t>existing multi-core hierarchies</a:t>
            </a: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750231" y="5166360"/>
            <a:ext cx="71577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Parallel Memory Hierarchy (PMH) model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000" b="0" dirty="0" smtClean="0"/>
              <a:t>[</a:t>
            </a:r>
            <a:r>
              <a:rPr lang="en-US" sz="2000" b="0" dirty="0" err="1" smtClean="0"/>
              <a:t>Alpern</a:t>
            </a:r>
            <a:r>
              <a:rPr lang="en-US" sz="2000" b="0" dirty="0" smtClean="0"/>
              <a:t>, Carter, </a:t>
            </a:r>
            <a:r>
              <a:rPr lang="en-US" sz="2000" b="0" dirty="0" err="1" smtClean="0"/>
              <a:t>Ferrante</a:t>
            </a:r>
            <a:r>
              <a:rPr lang="en-US" sz="2000" b="0" dirty="0" smtClean="0"/>
              <a:t> ‘93]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(Symmetric) PMH Model</a:t>
            </a:r>
            <a:endParaRPr lang="en-US" b="0" dirty="0"/>
          </a:p>
        </p:txBody>
      </p:sp>
      <p:pic>
        <p:nvPicPr>
          <p:cNvPr id="915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954" y="960120"/>
            <a:ext cx="8495046" cy="4836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03504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capacity M</a:t>
            </a:r>
            <a:r>
              <a:rPr lang="en-US" baseline="-25000" dirty="0" smtClean="0"/>
              <a:t>i </a:t>
            </a:r>
            <a:r>
              <a:rPr lang="en-US" b="0" dirty="0" smtClean="0"/>
              <a:t>   </a:t>
            </a:r>
            <a:r>
              <a:rPr lang="en-US" dirty="0" smtClean="0"/>
              <a:t>block size B</a:t>
            </a:r>
            <a:r>
              <a:rPr lang="en-US" baseline="-25000" dirty="0" smtClean="0"/>
              <a:t>i </a:t>
            </a:r>
            <a:r>
              <a:rPr lang="en-US" b="0" dirty="0" smtClean="0"/>
              <a:t>   </a:t>
            </a:r>
            <a:r>
              <a:rPr lang="en-US" dirty="0" smtClean="0"/>
              <a:t>miss cost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b="0" dirty="0" smtClean="0"/>
              <a:t>    </a:t>
            </a:r>
            <a:r>
              <a:rPr lang="en-US" dirty="0" err="1" smtClean="0"/>
              <a:t>fanout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PMH captures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PEM model </a:t>
            </a:r>
            <a:r>
              <a:rPr lang="en-US" sz="2000" b="0" dirty="0" smtClean="0"/>
              <a:t>[Arge, Goodrich, Nelson, </a:t>
            </a:r>
            <a:r>
              <a:rPr lang="en-US" sz="2000" b="0" dirty="0" err="1" smtClean="0"/>
              <a:t>Sitchinava</a:t>
            </a:r>
            <a:r>
              <a:rPr lang="en-US" sz="2000" b="0" dirty="0" smtClean="0"/>
              <a:t> ‘08] </a:t>
            </a:r>
            <a:br>
              <a:rPr lang="en-US" sz="2000" b="0" dirty="0" smtClean="0"/>
            </a:br>
            <a:r>
              <a:rPr lang="en-US" sz="2000" b="0" dirty="0" smtClean="0"/>
              <a:t>   </a:t>
            </a:r>
            <a:r>
              <a:rPr lang="en-US" dirty="0" smtClean="0"/>
              <a:t>p-processor machine with private caches</a:t>
            </a:r>
          </a:p>
          <a:p>
            <a:endParaRPr lang="en-US" sz="700" dirty="0" smtClean="0"/>
          </a:p>
          <a:p>
            <a:r>
              <a:rPr lang="en-US" dirty="0" smtClean="0"/>
              <a:t> Shared Cache model discussed in Lecture 1</a:t>
            </a:r>
          </a:p>
          <a:p>
            <a:endParaRPr lang="en-US" sz="700" dirty="0" smtClean="0"/>
          </a:p>
          <a:p>
            <a:r>
              <a:rPr lang="en-US" dirty="0" smtClean="0"/>
              <a:t> Multicore Cache model </a:t>
            </a:r>
            <a:r>
              <a:rPr lang="en-US" sz="2000" b="0" dirty="0" smtClean="0"/>
              <a:t>[Blelloch et al. ‘08] </a:t>
            </a:r>
            <a:endParaRPr lang="en-US" b="0" dirty="0"/>
          </a:p>
        </p:txBody>
      </p:sp>
      <p:grpSp>
        <p:nvGrpSpPr>
          <p:cNvPr id="28" name="Group 27"/>
          <p:cNvGrpSpPr/>
          <p:nvPr/>
        </p:nvGrpSpPr>
        <p:grpSpPr>
          <a:xfrm>
            <a:off x="2519680" y="3483293"/>
            <a:ext cx="3302001" cy="2849845"/>
            <a:chOff x="4668520" y="3666173"/>
            <a:chExt cx="3302001" cy="2849845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4668520" y="3666173"/>
              <a:ext cx="3206750" cy="2170112"/>
              <a:chOff x="1471" y="2636"/>
              <a:chExt cx="2020" cy="1367"/>
            </a:xfrm>
          </p:grpSpPr>
          <p:sp>
            <p:nvSpPr>
              <p:cNvPr id="5" name="Text Box 15"/>
              <p:cNvSpPr txBox="1">
                <a:spLocks noChangeArrowheads="1"/>
              </p:cNvSpPr>
              <p:nvPr/>
            </p:nvSpPr>
            <p:spPr bwMode="auto">
              <a:xfrm>
                <a:off x="1906" y="3697"/>
                <a:ext cx="1174" cy="306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L2 Cache</a:t>
                </a:r>
                <a:endParaRPr lang="en-US" sz="8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" name="Text Box 16"/>
              <p:cNvSpPr txBox="1">
                <a:spLocks noChangeArrowheads="1"/>
              </p:cNvSpPr>
              <p:nvPr/>
            </p:nvSpPr>
            <p:spPr bwMode="auto">
              <a:xfrm>
                <a:off x="1764" y="3697"/>
                <a:ext cx="1440" cy="306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Shared L2 Cache</a:t>
                </a:r>
                <a:endParaRPr lang="en-US" sz="8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2156" y="2638"/>
                <a:ext cx="655" cy="1051"/>
                <a:chOff x="2438" y="692"/>
                <a:chExt cx="655" cy="1051"/>
              </a:xfrm>
            </p:grpSpPr>
            <p:sp>
              <p:nvSpPr>
                <p:cNvPr id="20" name="Line 18"/>
                <p:cNvSpPr>
                  <a:spLocks noChangeShapeType="1"/>
                </p:cNvSpPr>
                <p:nvPr/>
              </p:nvSpPr>
              <p:spPr bwMode="auto">
                <a:xfrm>
                  <a:off x="2764" y="1149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Oval 19"/>
                <p:cNvSpPr>
                  <a:spLocks noChangeArrowheads="1"/>
                </p:cNvSpPr>
                <p:nvPr/>
              </p:nvSpPr>
              <p:spPr bwMode="auto">
                <a:xfrm>
                  <a:off x="2438" y="692"/>
                  <a:ext cx="655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502" y="757"/>
                  <a:ext cx="546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sz="2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CPU</a:t>
                  </a:r>
                  <a:endParaRPr lang="en-US" sz="200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62" y="1323"/>
                  <a:ext cx="408" cy="248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L1</a:t>
                  </a:r>
                </a:p>
              </p:txBody>
            </p:sp>
            <p:sp>
              <p:nvSpPr>
                <p:cNvPr id="24" name="Line 22"/>
                <p:cNvSpPr>
                  <a:spLocks noChangeShapeType="1"/>
                </p:cNvSpPr>
                <p:nvPr/>
              </p:nvSpPr>
              <p:spPr bwMode="auto">
                <a:xfrm>
                  <a:off x="2765" y="157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3"/>
              <p:cNvGrpSpPr>
                <a:grpSpLocks/>
              </p:cNvGrpSpPr>
              <p:nvPr/>
            </p:nvGrpSpPr>
            <p:grpSpPr bwMode="auto">
              <a:xfrm>
                <a:off x="1471" y="2644"/>
                <a:ext cx="655" cy="1051"/>
                <a:chOff x="2438" y="692"/>
                <a:chExt cx="655" cy="1051"/>
              </a:xfrm>
            </p:grpSpPr>
            <p:sp>
              <p:nvSpPr>
                <p:cNvPr id="15" name="Line 24"/>
                <p:cNvSpPr>
                  <a:spLocks noChangeShapeType="1"/>
                </p:cNvSpPr>
                <p:nvPr/>
              </p:nvSpPr>
              <p:spPr bwMode="auto">
                <a:xfrm>
                  <a:off x="2764" y="1149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Oval 25"/>
                <p:cNvSpPr>
                  <a:spLocks noChangeArrowheads="1"/>
                </p:cNvSpPr>
                <p:nvPr/>
              </p:nvSpPr>
              <p:spPr bwMode="auto">
                <a:xfrm>
                  <a:off x="2438" y="692"/>
                  <a:ext cx="655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502" y="757"/>
                  <a:ext cx="546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sz="2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CPU</a:t>
                  </a:r>
                  <a:endParaRPr lang="en-US" sz="200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562" y="1323"/>
                  <a:ext cx="408" cy="248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L1</a:t>
                  </a:r>
                </a:p>
              </p:txBody>
            </p:sp>
            <p:sp>
              <p:nvSpPr>
                <p:cNvPr id="19" name="Line 28"/>
                <p:cNvSpPr>
                  <a:spLocks noChangeShapeType="1"/>
                </p:cNvSpPr>
                <p:nvPr/>
              </p:nvSpPr>
              <p:spPr bwMode="auto">
                <a:xfrm>
                  <a:off x="2765" y="157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9"/>
              <p:cNvGrpSpPr>
                <a:grpSpLocks/>
              </p:cNvGrpSpPr>
              <p:nvPr/>
            </p:nvGrpSpPr>
            <p:grpSpPr bwMode="auto">
              <a:xfrm>
                <a:off x="2836" y="2636"/>
                <a:ext cx="655" cy="1051"/>
                <a:chOff x="2438" y="692"/>
                <a:chExt cx="655" cy="1051"/>
              </a:xfrm>
            </p:grpSpPr>
            <p:sp>
              <p:nvSpPr>
                <p:cNvPr id="10" name="Line 30"/>
                <p:cNvSpPr>
                  <a:spLocks noChangeShapeType="1"/>
                </p:cNvSpPr>
                <p:nvPr/>
              </p:nvSpPr>
              <p:spPr bwMode="auto">
                <a:xfrm>
                  <a:off x="2764" y="1149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" name="Oval 31"/>
                <p:cNvSpPr>
                  <a:spLocks noChangeArrowheads="1"/>
                </p:cNvSpPr>
                <p:nvPr/>
              </p:nvSpPr>
              <p:spPr bwMode="auto">
                <a:xfrm>
                  <a:off x="2438" y="692"/>
                  <a:ext cx="655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502" y="757"/>
                  <a:ext cx="546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sz="2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CPU</a:t>
                  </a:r>
                  <a:endParaRPr lang="en-US" sz="200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562" y="1323"/>
                  <a:ext cx="408" cy="248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L1</a:t>
                  </a:r>
                </a:p>
              </p:txBody>
            </p:sp>
            <p:sp>
              <p:nvSpPr>
                <p:cNvPr id="14" name="Line 34"/>
                <p:cNvSpPr>
                  <a:spLocks noChangeShapeType="1"/>
                </p:cNvSpPr>
                <p:nvPr/>
              </p:nvSpPr>
              <p:spPr bwMode="auto">
                <a:xfrm>
                  <a:off x="2765" y="157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4770121" y="6054353"/>
              <a:ext cx="3200400" cy="461665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298383" y="5843744"/>
              <a:ext cx="0" cy="20092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108331" y="4556760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h=3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_intel_only">
  <a:themeElements>
    <a:clrScheme name="white_intel_only 2">
      <a:dk1>
        <a:srgbClr val="0860A8"/>
      </a:dk1>
      <a:lt1>
        <a:srgbClr val="FFFFFF"/>
      </a:lt1>
      <a:dk2>
        <a:srgbClr val="F5E647"/>
      </a:dk2>
      <a:lt2>
        <a:srgbClr val="FF5C47"/>
      </a:lt2>
      <a:accent1>
        <a:srgbClr val="A6CAE1"/>
      </a:accent1>
      <a:accent2>
        <a:srgbClr val="567EB9"/>
      </a:accent2>
      <a:accent3>
        <a:srgbClr val="FFFFFF"/>
      </a:accent3>
      <a:accent4>
        <a:srgbClr val="06518F"/>
      </a:accent4>
      <a:accent5>
        <a:srgbClr val="D0E1EE"/>
      </a:accent5>
      <a:accent6>
        <a:srgbClr val="4D72A7"/>
      </a:accent6>
      <a:hlink>
        <a:srgbClr val="0C2E86"/>
      </a:hlink>
      <a:folHlink>
        <a:srgbClr val="AA014C"/>
      </a:folHlink>
    </a:clrScheme>
    <a:fontScheme name="white_intel_onl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white_intel_only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intel_only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white_intel_only</Template>
  <TotalTime>15085</TotalTime>
  <Words>2515</Words>
  <Application>Microsoft Office PowerPoint</Application>
  <PresentationFormat>On-screen Show (4:3)</PresentationFormat>
  <Paragraphs>677</Paragraphs>
  <Slides>45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white_intel_only</vt:lpstr>
      <vt:lpstr>Multi-core Computing Lecture 2  MADALGO Summer School 2012 Algorithms for Modern Parallel and Distributed Models </vt:lpstr>
      <vt:lpstr>Multi-core Computing Lectures:  Progress-to-date on Key Open Questions</vt:lpstr>
      <vt:lpstr>Lecture 1 Summary</vt:lpstr>
      <vt:lpstr>Lecture 2 Outline</vt:lpstr>
      <vt:lpstr>32-core Xeon 7500 Multi-core</vt:lpstr>
      <vt:lpstr>48-core AMD Opteron 6100</vt:lpstr>
      <vt:lpstr>How to Model the Hierarchy (?)</vt:lpstr>
      <vt:lpstr> (Symmetric) PMH Model</vt:lpstr>
      <vt:lpstr>PMH captures</vt:lpstr>
      <vt:lpstr>Lecture 2 Outline</vt:lpstr>
      <vt:lpstr>How to Design Algorithms (?)</vt:lpstr>
      <vt:lpstr>Bridging Models</vt:lpstr>
      <vt:lpstr>PowerPoint Presentation</vt:lpstr>
      <vt:lpstr>PowerPoint Presentation</vt:lpstr>
      <vt:lpstr>PowerPoint Presentation</vt:lpstr>
      <vt:lpstr>Optimal Multi-BSP Algorithms</vt:lpstr>
      <vt:lpstr>Lecture 2 Outline</vt:lpstr>
      <vt:lpstr>How to Design Algorithms (?)</vt:lpstr>
      <vt:lpstr>Abstract Hierarchy: Simplified View </vt:lpstr>
      <vt:lpstr>Sequential Hierarchies: Simplified View</vt:lpstr>
      <vt:lpstr>Sequential Hierarchies: Simplified View</vt:lpstr>
      <vt:lpstr>Example Paradigms Achieving Key Goal</vt:lpstr>
      <vt:lpstr>Multicore Hierarchies: Key Challenge</vt:lpstr>
      <vt:lpstr>Multicore Hierarchies Key New Dimension: Scheduling</vt:lpstr>
      <vt:lpstr>Constructive Sharing</vt:lpstr>
      <vt:lpstr>Recall: Low-Span + Cache-Oblivious</vt:lpstr>
      <vt:lpstr>Lecture 2 Outline</vt:lpstr>
      <vt:lpstr>Handling the Tree-of-Caches </vt:lpstr>
      <vt:lpstr>A Problem with Using CO Model</vt:lpstr>
      <vt:lpstr>Parallel Cache-Oblivious (PCO) Model</vt:lpstr>
      <vt:lpstr>Parallel Cache-Oblivious Model (2)</vt:lpstr>
      <vt:lpstr>PCO Cache Complexity Q*</vt:lpstr>
      <vt:lpstr>Lecture 2 Outline</vt:lpstr>
      <vt:lpstr>Space-Bounded Scheduler</vt:lpstr>
      <vt:lpstr>Space-Bounded Scheduler</vt:lpstr>
      <vt:lpstr>Problem with WS Scheduler: Cache overloading</vt:lpstr>
      <vt:lpstr>Space-Bounded Scheduler avoids cache overloading</vt:lpstr>
      <vt:lpstr>Problem with WS Scheduler (2): Ignoring cache affinity </vt:lpstr>
      <vt:lpstr>PowerPoint Presentation</vt:lpstr>
      <vt:lpstr>PowerPoint Presentation</vt:lpstr>
      <vt:lpstr>Analysis Approach</vt:lpstr>
      <vt:lpstr>Analytical Bounds</vt:lpstr>
      <vt:lpstr>Motivation for Imbalance Penalty</vt:lpstr>
      <vt:lpstr>Multi-core Computing Lectures:  Progress-to-date on Key Open Questions</vt:lpstr>
      <vt:lpstr>References</vt:lpstr>
    </vt:vector>
  </TitlesOfParts>
  <Company>Intel Research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Trumping the Multicore Memory Hierarchy with Hi-Spade</dc:title>
  <dc:creator>Phil Gibbons</dc:creator>
  <cp:lastModifiedBy>Else Magård</cp:lastModifiedBy>
  <cp:revision>676</cp:revision>
  <dcterms:created xsi:type="dcterms:W3CDTF">2006-06-23T22:46:55Z</dcterms:created>
  <dcterms:modified xsi:type="dcterms:W3CDTF">2012-08-21T11:29:11Z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Presented">
    <vt:lpwstr>2006-08-14T00:00:00Z</vt:lpwstr>
  </property>
</Properties>
</file>